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70" r:id="rId1"/>
  </p:sldMasterIdLst>
  <p:sldIdLst>
    <p:sldId id="256" r:id="rId2"/>
    <p:sldId id="257" r:id="rId3"/>
    <p:sldId id="258" r:id="rId4"/>
    <p:sldId id="259" r:id="rId5"/>
    <p:sldId id="260" r:id="rId6"/>
    <p:sldId id="288" r:id="rId7"/>
    <p:sldId id="289" r:id="rId8"/>
    <p:sldId id="290" r:id="rId9"/>
    <p:sldId id="261" r:id="rId10"/>
    <p:sldId id="262" r:id="rId11"/>
    <p:sldId id="291" r:id="rId12"/>
    <p:sldId id="292" r:id="rId13"/>
    <p:sldId id="293" r:id="rId14"/>
    <p:sldId id="294" r:id="rId15"/>
    <p:sldId id="295" r:id="rId16"/>
    <p:sldId id="263" r:id="rId17"/>
    <p:sldId id="264" r:id="rId18"/>
    <p:sldId id="265" r:id="rId19"/>
    <p:sldId id="266" r:id="rId20"/>
    <p:sldId id="267" r:id="rId21"/>
    <p:sldId id="268" r:id="rId22"/>
    <p:sldId id="269" r:id="rId23"/>
    <p:sldId id="271" r:id="rId24"/>
    <p:sldId id="272" r:id="rId25"/>
    <p:sldId id="273" r:id="rId26"/>
    <p:sldId id="274" r:id="rId27"/>
    <p:sldId id="287" r:id="rId28"/>
    <p:sldId id="296" r:id="rId29"/>
    <p:sldId id="275" r:id="rId30"/>
    <p:sldId id="276" r:id="rId31"/>
    <p:sldId id="277" r:id="rId32"/>
    <p:sldId id="278" r:id="rId33"/>
    <p:sldId id="297" r:id="rId34"/>
    <p:sldId id="298" r:id="rId35"/>
    <p:sldId id="299" r:id="rId36"/>
    <p:sldId id="300" r:id="rId37"/>
    <p:sldId id="279" r:id="rId38"/>
    <p:sldId id="280" r:id="rId39"/>
    <p:sldId id="284" r:id="rId40"/>
    <p:sldId id="28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4A47F6B-200F-4F9C-B8A2-C2A41B531833}" type="datetimeFigureOut">
              <a:rPr lang="en-US" smtClean="0"/>
              <a:t>5/29/2021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648180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231136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729531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657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4175606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47F6B-200F-4F9C-B8A2-C2A41B531833}" type="datetimeFigureOut">
              <a:rPr lang="en-US" smtClean="0"/>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648775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4A47F6B-200F-4F9C-B8A2-C2A41B531833}" type="datetimeFigureOut">
              <a:rPr lang="en-US" smtClean="0"/>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680882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47F6B-200F-4F9C-B8A2-C2A41B531833}"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3289184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47F6B-200F-4F9C-B8A2-C2A41B531833}"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794715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A47F6B-200F-4F9C-B8A2-C2A41B531833}"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275415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A47F6B-200F-4F9C-B8A2-C2A41B531833}"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742833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11346192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A47F6B-200F-4F9C-B8A2-C2A41B531833}" type="datetimeFigureOut">
              <a:rPr lang="en-US" smtClean="0"/>
              <a:t>5/29/2021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76849852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A47F6B-200F-4F9C-B8A2-C2A41B531833}" type="datetimeFigureOut">
              <a:rPr lang="en-US" smtClean="0"/>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986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A47F6B-200F-4F9C-B8A2-C2A41B531833}" type="datetimeFigureOut">
              <a:rPr lang="en-US" smtClean="0"/>
              <a:t>5/29/2021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25510385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243373482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A47F6B-200F-4F9C-B8A2-C2A41B531833}"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B1EEF2-D1D6-4940-99A3-A8371D96B019}" type="slidenum">
              <a:rPr lang="en-US" smtClean="0"/>
              <a:t>‹#›</a:t>
            </a:fld>
            <a:endParaRPr lang="en-US"/>
          </a:p>
        </p:txBody>
      </p:sp>
    </p:spTree>
    <p:extLst>
      <p:ext uri="{BB962C8B-B14F-4D97-AF65-F5344CB8AC3E}">
        <p14:creationId xmlns:p14="http://schemas.microsoft.com/office/powerpoint/2010/main" val="2923173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A47F6B-200F-4F9C-B8A2-C2A41B531833}" type="datetimeFigureOut">
              <a:rPr lang="en-US" smtClean="0"/>
              <a:t>5/29/2021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B1EEF2-D1D6-4940-99A3-A8371D96B019}" type="slidenum">
              <a:rPr lang="en-US" smtClean="0"/>
              <a:t>‹#›</a:t>
            </a:fld>
            <a:endParaRPr lang="en-US"/>
          </a:p>
        </p:txBody>
      </p:sp>
    </p:spTree>
    <p:extLst>
      <p:ext uri="{BB962C8B-B14F-4D97-AF65-F5344CB8AC3E}">
        <p14:creationId xmlns:p14="http://schemas.microsoft.com/office/powerpoint/2010/main" val="1659163191"/>
      </p:ext>
    </p:extLst>
  </p:cSld>
  <p:clrMap bg1="dk1" tx1="lt1" bg2="dk2" tx2="lt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 id="2147484182" r:id="rId12"/>
    <p:sldLayoutId id="2147484183" r:id="rId13"/>
    <p:sldLayoutId id="2147484184" r:id="rId14"/>
    <p:sldLayoutId id="2147484185" r:id="rId15"/>
    <p:sldLayoutId id="2147484186" r:id="rId16"/>
    <p:sldLayoutId id="214748418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www.php.com.vn/tag/php"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noFill/>
        </p:spPr>
        <p:txBody>
          <a:bodyPr>
            <a:normAutofit/>
          </a:bodyPr>
          <a:lstStyle/>
          <a:p>
            <a:pPr algn="ctr"/>
            <a:r>
              <a:rPr lang="vi-VN" dirty="0"/>
              <a:t>Website </a:t>
            </a:r>
            <a:br>
              <a:rPr lang="vi-VN" dirty="0"/>
            </a:br>
            <a:r>
              <a:rPr lang="vi-VN" dirty="0"/>
              <a:t>thương mại điện tử</a:t>
            </a:r>
            <a:endParaRPr lang="en-US" dirty="0"/>
          </a:p>
        </p:txBody>
      </p:sp>
      <p:sp>
        <p:nvSpPr>
          <p:cNvPr id="3" name="Subtitle 2"/>
          <p:cNvSpPr>
            <a:spLocks noGrp="1"/>
          </p:cNvSpPr>
          <p:nvPr>
            <p:ph type="subTitle" idx="1"/>
          </p:nvPr>
        </p:nvSpPr>
        <p:spPr/>
        <p:txBody>
          <a:bodyPr>
            <a:normAutofit/>
          </a:bodyPr>
          <a:lstStyle/>
          <a:p>
            <a:r>
              <a:rPr lang="vi-VN" dirty="0">
                <a:solidFill>
                  <a:schemeClr val="tx1"/>
                </a:solidFill>
              </a:rPr>
              <a:t>Chủ đề : </a:t>
            </a:r>
            <a:r>
              <a:rPr lang="en-US" dirty="0">
                <a:solidFill>
                  <a:schemeClr val="tx1"/>
                </a:solidFill>
                <a:latin typeface="Times New Roman" pitchFamily="18" charset="0"/>
                <a:cs typeface="Times New Roman" pitchFamily="18" charset="0"/>
              </a:rPr>
              <a:t>QUẢNG CÁO VÀ ĐẶT TOUR DU LỊCH ONLINE</a:t>
            </a:r>
            <a:endParaRPr lang="vi-VN" dirty="0">
              <a:solidFill>
                <a:schemeClr val="tx1"/>
              </a:solidFill>
              <a:latin typeface="Times New Roman" pitchFamily="18" charset="0"/>
              <a:cs typeface="Times New Roman" pitchFamily="18" charset="0"/>
            </a:endParaRPr>
          </a:p>
          <a:p>
            <a:r>
              <a:rPr lang="vi-VN" dirty="0">
                <a:solidFill>
                  <a:schemeClr val="tx1"/>
                </a:solidFill>
              </a:rPr>
              <a:t>Khoa công nghệ thông tin</a:t>
            </a:r>
            <a:endParaRPr lang="en-US" dirty="0">
              <a:solidFill>
                <a:schemeClr val="tx1"/>
              </a:solidFill>
            </a:endParaRPr>
          </a:p>
        </p:txBody>
      </p:sp>
    </p:spTree>
    <p:extLst>
      <p:ext uri="{BB962C8B-B14F-4D97-AF65-F5344CB8AC3E}">
        <p14:creationId xmlns:p14="http://schemas.microsoft.com/office/powerpoint/2010/main" val="221563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a:bodyPr>
          <a:lstStyle/>
          <a:p>
            <a:pPr marL="0" indent="0" algn="just">
              <a:buNone/>
            </a:pPr>
            <a:r>
              <a:rPr lang="vi-VN" sz="1800" b="1" u="sng" dirty="0">
                <a:latin typeface="+mj-lt"/>
              </a:rPr>
              <a:t>Khái niệm giao diện </a:t>
            </a:r>
            <a:r>
              <a:rPr lang="en-US" sz="1800" b="1" u="sng" dirty="0">
                <a:latin typeface="+mj-lt"/>
              </a:rPr>
              <a:t>Responsive Web Design </a:t>
            </a:r>
          </a:p>
          <a:p>
            <a:pPr marL="0" indent="0">
              <a:buNone/>
            </a:pPr>
            <a:r>
              <a:rPr lang="en-US" sz="1800" dirty="0">
                <a:latin typeface="Times New Roman" pitchFamily="18" charset="0"/>
                <a:cs typeface="Times New Roman" pitchFamily="18" charset="0"/>
              </a:rPr>
              <a:t>Responsive Web Design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hướng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ngày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đáp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website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di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thước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nhau</a:t>
            </a:r>
            <a:r>
              <a:rPr lang="en-US" sz="1800" dirty="0">
                <a:latin typeface="Times New Roman" pitchFamily="18" charset="0"/>
                <a:cs typeface="Times New Roman" pitchFamily="18" charset="0"/>
              </a:rPr>
              <a:t>.</a:t>
            </a:r>
          </a:p>
          <a:p>
            <a:pPr marL="0" indent="0">
              <a:buNone/>
            </a:pPr>
            <a:r>
              <a:rPr lang="en-US" sz="1800" dirty="0" err="1">
                <a:latin typeface="Times New Roman" pitchFamily="18" charset="0"/>
                <a:cs typeface="Times New Roman" pitchFamily="18" charset="0"/>
              </a:rPr>
              <a:t>Sự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chóng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Tablet, Smartphone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Mạng</a:t>
            </a:r>
            <a:r>
              <a:rPr lang="en-US" sz="1800" dirty="0">
                <a:latin typeface="Times New Roman" pitchFamily="18" charset="0"/>
                <a:cs typeface="Times New Roman" pitchFamily="18" charset="0"/>
              </a:rPr>
              <a:t> 3G </a:t>
            </a:r>
            <a:r>
              <a:rPr lang="en-US" sz="1800" dirty="0" err="1">
                <a:latin typeface="Times New Roman" pitchFamily="18" charset="0"/>
                <a:cs typeface="Times New Roman" pitchFamily="18" charset="0"/>
              </a:rPr>
              <a:t>tại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Việt</a:t>
            </a:r>
            <a:r>
              <a:rPr lang="en-US" sz="1800" dirty="0">
                <a:latin typeface="Times New Roman" pitchFamily="18" charset="0"/>
                <a:cs typeface="Times New Roman" pitchFamily="18" charset="0"/>
              </a:rPr>
              <a:t> Nam </a:t>
            </a:r>
            <a:r>
              <a:rPr lang="en-US" sz="1800" dirty="0" err="1">
                <a:latin typeface="Times New Roman" pitchFamily="18" charset="0"/>
                <a:cs typeface="Times New Roman" pitchFamily="18" charset="0"/>
              </a:rPr>
              <a:t>đã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đặt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yêu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cầu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website </a:t>
            </a:r>
            <a:r>
              <a:rPr lang="en-US" sz="1800" dirty="0" err="1">
                <a:latin typeface="Times New Roman" pitchFamily="18" charset="0"/>
                <a:cs typeface="Times New Roman" pitchFamily="18" charset="0"/>
              </a:rPr>
              <a:t>phải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từng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loại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nhau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Iphone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iPad</a:t>
            </a:r>
            <a:r>
              <a:rPr lang="en-US" sz="1800" dirty="0">
                <a:latin typeface="Times New Roman" pitchFamily="18" charset="0"/>
                <a:cs typeface="Times New Roman" pitchFamily="18" charset="0"/>
              </a:rPr>
              <a:t>, netbook, BlackBerry, Kindle...</a:t>
            </a:r>
            <a:r>
              <a:rPr lang="en-US" sz="1800" dirty="0">
                <a:latin typeface="+mj-lt"/>
              </a:rPr>
              <a:t> </a:t>
            </a:r>
          </a:p>
          <a:p>
            <a:pPr marL="0" indent="0" algn="just">
              <a:buNone/>
            </a:pPr>
            <a:r>
              <a:rPr lang="en-US" sz="1800" dirty="0">
                <a:latin typeface="Times New Roman" pitchFamily="18" charset="0"/>
                <a:cs typeface="Times New Roman" pitchFamily="18" charset="0"/>
              </a:rPr>
              <a:t>Responsive Web Design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hướng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theo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hoạt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hợp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thuật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gồm</a:t>
            </a:r>
            <a:r>
              <a:rPr lang="en-US" sz="1800" dirty="0">
                <a:latin typeface="Times New Roman" pitchFamily="18" charset="0"/>
                <a:cs typeface="Times New Roman" pitchFamily="18" charset="0"/>
              </a:rPr>
              <a:t> Flexible grid, Responsive Image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CSS media query. Song Responsive Web Design </a:t>
            </a:r>
            <a:r>
              <a:rPr lang="en-US" sz="1800" dirty="0" err="1">
                <a:latin typeface="Times New Roman" pitchFamily="18" charset="0"/>
                <a:cs typeface="Times New Roman" pitchFamily="18" charset="0"/>
              </a:rPr>
              <a:t>không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hợp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thước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resize </a:t>
            </a:r>
            <a:r>
              <a:rPr lang="en-US" sz="1800" dirty="0" err="1">
                <a:latin typeface="Times New Roman" pitchFamily="18" charset="0"/>
                <a:cs typeface="Times New Roman" pitchFamily="18" charset="0"/>
              </a:rPr>
              <a:t>lại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ảnh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định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nghĩa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hoàn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toàn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về</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Tuy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mọi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thứ</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đều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hai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mặt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Responsive Web Design </a:t>
            </a:r>
            <a:r>
              <a:rPr lang="en-US" sz="1800" dirty="0" err="1">
                <a:latin typeface="Times New Roman" pitchFamily="18" charset="0"/>
                <a:cs typeface="Times New Roman" pitchFamily="18" charset="0"/>
              </a:rPr>
              <a:t>cũng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ngoại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lệ</a:t>
            </a:r>
            <a:r>
              <a:rPr lang="en-US" sz="1800" dirty="0">
                <a:latin typeface="Times New Roman" pitchFamily="18" charset="0"/>
                <a:cs typeface="Times New Roman" pitchFamily="18" charset="0"/>
              </a:rPr>
              <a:t>.</a:t>
            </a:r>
          </a:p>
          <a:p>
            <a:pPr marL="0" indent="0" algn="just">
              <a:buNone/>
            </a:pPr>
            <a:r>
              <a:rPr lang="en-US" sz="1800" dirty="0">
                <a:latin typeface="Times New Roman" pitchFamily="18" charset="0"/>
                <a:cs typeface="Times New Roman" pitchFamily="18" charset="0"/>
              </a:rPr>
              <a:t>Responsive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thuật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website </a:t>
            </a:r>
            <a:r>
              <a:rPr lang="en-US" sz="1800" dirty="0" err="1">
                <a:latin typeface="Times New Roman" pitchFamily="18" charset="0"/>
                <a:cs typeface="Times New Roman" pitchFamily="18" charset="0"/>
              </a:rPr>
              <a:t>sẽ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thay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đổi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thước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cục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hợp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thước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nội</a:t>
            </a:r>
            <a:r>
              <a:rPr lang="en-US" sz="1800" dirty="0">
                <a:latin typeface="Times New Roman" pitchFamily="18" charset="0"/>
                <a:cs typeface="Times New Roman" pitchFamily="18" charset="0"/>
              </a:rPr>
              <a:t> dung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website</a:t>
            </a:r>
          </a:p>
        </p:txBody>
      </p:sp>
    </p:spTree>
    <p:extLst>
      <p:ext uri="{BB962C8B-B14F-4D97-AF65-F5344CB8AC3E}">
        <p14:creationId xmlns:p14="http://schemas.microsoft.com/office/powerpoint/2010/main" val="47859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fontScale="92500"/>
          </a:bodyPr>
          <a:lstStyle/>
          <a:p>
            <a:pPr marL="0" indent="0" algn="just">
              <a:buNone/>
            </a:pPr>
            <a:r>
              <a:rPr lang="vi-VN" sz="1900" b="1" u="sng" dirty="0">
                <a:latin typeface="Times New Roman" panose="02020603050405020304" pitchFamily="18" charset="0"/>
                <a:cs typeface="Times New Roman" panose="02020603050405020304" pitchFamily="18" charset="0"/>
              </a:rPr>
              <a:t>Khái niệm giao diện desktop và mobile </a:t>
            </a:r>
            <a:endParaRPr lang="en-US" sz="1900" b="1" u="sng" dirty="0">
              <a:latin typeface="Times New Roman" panose="02020603050405020304" pitchFamily="18" charset="0"/>
              <a:cs typeface="Times New Roman" panose="02020603050405020304" pitchFamily="18" charset="0"/>
            </a:endParaRPr>
          </a:p>
          <a:p>
            <a:pPr marL="0" indent="0" algn="just">
              <a:buNone/>
            </a:pPr>
            <a:r>
              <a:rPr lang="en-US" sz="1700" dirty="0" err="1">
                <a:latin typeface="Times New Roman" panose="02020603050405020304" pitchFamily="18" charset="0"/>
                <a:cs typeface="Times New Roman" panose="02020603050405020304" pitchFamily="18" charset="0"/>
              </a:rPr>
              <a:t>Cùng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việc</a:t>
            </a:r>
            <a:r>
              <a:rPr lang="en-US" sz="1700" dirty="0">
                <a:latin typeface="Times New Roman" panose="02020603050405020304" pitchFamily="18" charset="0"/>
                <a:cs typeface="Times New Roman" panose="02020603050405020304" pitchFamily="18" charset="0"/>
              </a:rPr>
              <a:t> HTML 5 </a:t>
            </a:r>
            <a:r>
              <a:rPr lang="en-US" sz="1700" dirty="0" err="1">
                <a:latin typeface="Times New Roman" panose="02020603050405020304" pitchFamily="18" charset="0"/>
                <a:cs typeface="Times New Roman" panose="02020603050405020304" pitchFamily="18" charset="0"/>
              </a:rPr>
              <a:t>ngày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triển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kế</a:t>
            </a:r>
            <a:r>
              <a:rPr lang="en-US" sz="1700" dirty="0">
                <a:latin typeface="Times New Roman" panose="02020603050405020304" pitchFamily="18" charset="0"/>
                <a:cs typeface="Times New Roman" panose="02020603050405020304" pitchFamily="18" charset="0"/>
              </a:rPr>
              <a:t> web </a:t>
            </a:r>
            <a:r>
              <a:rPr lang="en-US" sz="1700" dirty="0" err="1">
                <a:latin typeface="Times New Roman" panose="02020603050405020304" pitchFamily="18" charset="0"/>
                <a:cs typeface="Times New Roman" panose="02020603050405020304" pitchFamily="18" charset="0"/>
              </a:rPr>
              <a:t>cũng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thay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đổi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theo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chúng</a:t>
            </a:r>
            <a:r>
              <a:rPr lang="en-US" sz="1700" dirty="0">
                <a:latin typeface="Times New Roman" panose="02020603050405020304" pitchFamily="18" charset="0"/>
                <a:cs typeface="Times New Roman" panose="02020603050405020304" pitchFamily="18" charset="0"/>
              </a:rPr>
              <a:t> ta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kế</a:t>
            </a:r>
            <a:r>
              <a:rPr lang="en-US" sz="1700" dirty="0">
                <a:latin typeface="Times New Roman" panose="02020603050405020304" pitchFamily="18" charset="0"/>
                <a:cs typeface="Times New Roman" panose="02020603050405020304" pitchFamily="18" charset="0"/>
              </a:rPr>
              <a:t> 1 </a:t>
            </a:r>
            <a:r>
              <a:rPr lang="en-US" sz="1700" dirty="0" err="1">
                <a:latin typeface="Times New Roman" panose="02020603050405020304" pitchFamily="18" charset="0"/>
                <a:cs typeface="Times New Roman" panose="02020603050405020304" pitchFamily="18" charset="0"/>
              </a:rPr>
              <a:t>trang</a:t>
            </a:r>
            <a:r>
              <a:rPr lang="en-US" sz="1700" dirty="0">
                <a:latin typeface="Times New Roman" panose="02020603050405020304" pitchFamily="18" charset="0"/>
                <a:cs typeface="Times New Roman" panose="02020603050405020304" pitchFamily="18" charset="0"/>
              </a:rPr>
              <a:t> web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hay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iphone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nghệ</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thay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đổi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yêu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con </a:t>
            </a:r>
            <a:r>
              <a:rPr lang="en-US" sz="1700" dirty="0" err="1">
                <a:latin typeface="Times New Roman" panose="02020603050405020304" pitchFamily="18" charset="0"/>
                <a:cs typeface="Times New Roman" panose="02020603050405020304" pitchFamily="18" charset="0"/>
              </a:rPr>
              <a:t>người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khắt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họ</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đòi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hỏi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trang</a:t>
            </a:r>
            <a:r>
              <a:rPr lang="en-US" sz="1700" dirty="0">
                <a:latin typeface="Times New Roman" panose="02020603050405020304" pitchFamily="18" charset="0"/>
                <a:cs typeface="Times New Roman" panose="02020603050405020304" pitchFamily="18" charset="0"/>
              </a:rPr>
              <a:t> web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mượt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iphone</a:t>
            </a:r>
            <a:r>
              <a:rPr lang="en-US" sz="1700" dirty="0">
                <a:latin typeface="Times New Roman" panose="02020603050405020304" pitchFamily="18" charset="0"/>
                <a:cs typeface="Times New Roman" panose="02020603050405020304" pitchFamily="18" charset="0"/>
              </a:rPr>
              <a:t>, laptop;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800×600 </a:t>
            </a:r>
            <a:r>
              <a:rPr lang="en-US" sz="1700" dirty="0" err="1">
                <a:latin typeface="Times New Roman" panose="02020603050405020304" pitchFamily="18" charset="0"/>
                <a:cs typeface="Times New Roman" panose="02020603050405020304" pitchFamily="18" charset="0"/>
              </a:rPr>
              <a:t>đến</a:t>
            </a:r>
            <a:r>
              <a:rPr lang="en-US" sz="1700" dirty="0">
                <a:latin typeface="Times New Roman" panose="02020603050405020304" pitchFamily="18" charset="0"/>
                <a:cs typeface="Times New Roman" panose="02020603050405020304" pitchFamily="18" charset="0"/>
              </a:rPr>
              <a:t> 1024×768, 1366×768… </a:t>
            </a:r>
            <a:r>
              <a:rPr lang="en-US" sz="1700" dirty="0" err="1">
                <a:latin typeface="Times New Roman" panose="02020603050405020304" pitchFamily="18" charset="0"/>
                <a:cs typeface="Times New Roman" panose="02020603050405020304" pitchFamily="18" charset="0"/>
              </a:rPr>
              <a:t>Chính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thế</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niệmWeb</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Responsivera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đời</a:t>
            </a:r>
            <a:r>
              <a:rPr lang="en-US" sz="1700" dirty="0">
                <a:latin typeface="Times New Roman" panose="02020603050405020304" pitchFamily="18" charset="0"/>
                <a:cs typeface="Times New Roman" panose="02020603050405020304" pitchFamily="18" charset="0"/>
              </a:rPr>
              <a:t>.</a:t>
            </a:r>
          </a:p>
          <a:p>
            <a:pPr marL="0" indent="0" algn="just">
              <a:buNone/>
            </a:pPr>
            <a:r>
              <a:rPr lang="en-US" sz="1700" dirty="0" err="1">
                <a:latin typeface="Times New Roman" panose="02020603050405020304" pitchFamily="18" charset="0"/>
                <a:cs typeface="Times New Roman" panose="02020603050405020304" pitchFamily="18" charset="0"/>
              </a:rPr>
              <a:t>Hiểu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giản</a:t>
            </a:r>
            <a:r>
              <a:rPr lang="en-US" sz="1700" dirty="0">
                <a:latin typeface="Times New Roman" panose="02020603050405020304" pitchFamily="18" charset="0"/>
                <a:cs typeface="Times New Roman" panose="02020603050405020304" pitchFamily="18" charset="0"/>
              </a:rPr>
              <a:t> Web Responsive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phong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kế</a:t>
            </a:r>
            <a:r>
              <a:rPr lang="en-US" sz="1700" dirty="0">
                <a:latin typeface="Times New Roman" panose="02020603050405020304" pitchFamily="18" charset="0"/>
                <a:cs typeface="Times New Roman" panose="02020603050405020304" pitchFamily="18" charset="0"/>
              </a:rPr>
              <a:t> website </a:t>
            </a:r>
            <a:r>
              <a:rPr lang="en-US" sz="1700" dirty="0" err="1">
                <a:latin typeface="Times New Roman" panose="02020603050405020304" pitchFamily="18" charset="0"/>
                <a:cs typeface="Times New Roman" panose="02020603050405020304" pitchFamily="18" charset="0"/>
              </a:rPr>
              <a:t>làm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hợp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tất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cả</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các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website </a:t>
            </a:r>
            <a:r>
              <a:rPr lang="en-US" sz="1700" dirty="0" err="1">
                <a:latin typeface="Times New Roman" panose="02020603050405020304" pitchFamily="18" charset="0"/>
                <a:cs typeface="Times New Roman" panose="02020603050405020304" pitchFamily="18" charset="0"/>
              </a:rPr>
              <a:t>đẹp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nhưng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xem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thoại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bố</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cục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lộn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xộn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ảnh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bài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đối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Web Responsive.</a:t>
            </a:r>
          </a:p>
          <a:p>
            <a:pPr marL="0" indent="0" algn="just">
              <a:buNone/>
            </a:pPr>
            <a:r>
              <a:rPr lang="en-US" sz="1700" dirty="0" err="1">
                <a:latin typeface="Times New Roman" panose="02020603050405020304" pitchFamily="18" charset="0"/>
                <a:cs typeface="Times New Roman" panose="02020603050405020304" pitchFamily="18" charset="0"/>
              </a:rPr>
              <a:t>Trước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đây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truy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cập</a:t>
            </a:r>
            <a:r>
              <a:rPr lang="en-US" sz="1700" dirty="0">
                <a:latin typeface="Times New Roman" panose="02020603050405020304" pitchFamily="18" charset="0"/>
                <a:cs typeface="Times New Roman" panose="02020603050405020304" pitchFamily="18" charset="0"/>
              </a:rPr>
              <a:t> web, internet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hoặc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tỉnh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nhưng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bây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giờ</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dụng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linh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hoạt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phổ</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biến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thì</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Iphone</a:t>
            </a:r>
            <a:r>
              <a:rPr lang="en-US" sz="1700" dirty="0">
                <a:latin typeface="Times New Roman" panose="02020603050405020304" pitchFamily="18" charset="0"/>
                <a:cs typeface="Times New Roman" panose="02020603050405020304" pitchFamily="18" charset="0"/>
              </a:rPr>
              <a:t>, Smartphone </a:t>
            </a:r>
            <a:r>
              <a:rPr lang="en-US" sz="1700" dirty="0" err="1">
                <a:latin typeface="Times New Roman" panose="02020603050405020304" pitchFamily="18" charset="0"/>
                <a:cs typeface="Times New Roman" panose="02020603050405020304" pitchFamily="18" charset="0"/>
              </a:rPr>
              <a:t>vẫn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lướt</a:t>
            </a:r>
            <a:r>
              <a:rPr lang="en-US" sz="1700" dirty="0">
                <a:latin typeface="Times New Roman" panose="02020603050405020304" pitchFamily="18" charset="0"/>
                <a:cs typeface="Times New Roman" panose="02020603050405020304" pitchFamily="18" charset="0"/>
              </a:rPr>
              <a:t> web </a:t>
            </a:r>
            <a:r>
              <a:rPr lang="en-US" sz="1700" dirty="0" err="1">
                <a:latin typeface="Times New Roman" panose="02020603050405020304" pitchFamily="18" charset="0"/>
                <a:cs typeface="Times New Roman" panose="02020603050405020304" pitchFamily="18" charset="0"/>
              </a:rPr>
              <a:t>thoải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ngày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càng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được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người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ưa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chuộng</a:t>
            </a:r>
            <a:r>
              <a:rPr lang="en-US" sz="1700" dirty="0">
                <a:latin typeface="Times New Roman" panose="02020603050405020304" pitchFamily="18" charset="0"/>
                <a:cs typeface="Times New Roman" panose="02020603050405020304" pitchFamily="18" charset="0"/>
              </a:rPr>
              <a:t>. Do </a:t>
            </a:r>
            <a:r>
              <a:rPr lang="en-US" sz="1700" dirty="0" err="1">
                <a:latin typeface="Times New Roman" panose="02020603050405020304" pitchFamily="18" charset="0"/>
                <a:cs typeface="Times New Roman" panose="02020603050405020304" pitchFamily="18" charset="0"/>
              </a:rPr>
              <a:t>đó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yêu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người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cũng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khắt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khe</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họ</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đòi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hỏi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trang</a:t>
            </a:r>
            <a:r>
              <a:rPr lang="en-US" sz="1700" dirty="0">
                <a:latin typeface="Times New Roman" panose="02020603050405020304" pitchFamily="18" charset="0"/>
                <a:cs typeface="Times New Roman" panose="02020603050405020304" pitchFamily="18" charset="0"/>
              </a:rPr>
              <a:t> web </a:t>
            </a:r>
            <a:r>
              <a:rPr lang="en-US" sz="1700" dirty="0" err="1">
                <a:latin typeface="Times New Roman" panose="02020603050405020304" pitchFamily="18" charset="0"/>
                <a:cs typeface="Times New Roman" panose="02020603050405020304" pitchFamily="18" charset="0"/>
              </a:rPr>
              <a:t>không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mượt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bị</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máy</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bảng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iphone</a:t>
            </a:r>
            <a:r>
              <a:rPr lang="en-US" sz="1700" dirty="0">
                <a:latin typeface="Times New Roman" panose="02020603050405020304" pitchFamily="18" charset="0"/>
                <a:cs typeface="Times New Roman" panose="02020603050405020304" pitchFamily="18" charset="0"/>
              </a:rPr>
              <a:t>, laptop;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mọi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phân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màn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800×600 </a:t>
            </a:r>
            <a:r>
              <a:rPr lang="en-US" sz="1700" dirty="0" err="1">
                <a:latin typeface="Times New Roman" panose="02020603050405020304" pitchFamily="18" charset="0"/>
                <a:cs typeface="Times New Roman" panose="02020603050405020304" pitchFamily="18" charset="0"/>
              </a:rPr>
              <a:t>đến</a:t>
            </a:r>
            <a:r>
              <a:rPr lang="en-US" sz="1700" dirty="0">
                <a:latin typeface="Times New Roman" panose="02020603050405020304" pitchFamily="18" charset="0"/>
                <a:cs typeface="Times New Roman" panose="02020603050405020304" pitchFamily="18" charset="0"/>
              </a:rPr>
              <a:t> 1024×768 , 1366×768… </a:t>
            </a:r>
            <a:r>
              <a:rPr lang="en-US" sz="1700" dirty="0" err="1">
                <a:latin typeface="Times New Roman" panose="02020603050405020304" pitchFamily="18" charset="0"/>
                <a:cs typeface="Times New Roman" panose="02020603050405020304" pitchFamily="18" charset="0"/>
              </a:rPr>
              <a:t>Đó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chính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lý</a:t>
            </a:r>
            <a:r>
              <a:rPr lang="en-US" sz="1700" dirty="0">
                <a:latin typeface="Times New Roman" panose="02020603050405020304" pitchFamily="18" charset="0"/>
                <a:cs typeface="Times New Roman" panose="02020603050405020304" pitchFamily="18" charset="0"/>
              </a:rPr>
              <a:t> do </a:t>
            </a:r>
            <a:r>
              <a:rPr lang="en-US" sz="1700" dirty="0" err="1">
                <a:latin typeface="Times New Roman" panose="02020603050405020304" pitchFamily="18" charset="0"/>
                <a:cs typeface="Times New Roman" panose="02020603050405020304" pitchFamily="18" charset="0"/>
              </a:rPr>
              <a:t>tiền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đề</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tạo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đời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Web Responsive.</a:t>
            </a:r>
          </a:p>
          <a:p>
            <a:pPr marL="0" indent="0" algn="just">
              <a:buNone/>
            </a:pPr>
            <a:r>
              <a:rPr lang="en-US" sz="1700" dirty="0" err="1">
                <a:latin typeface="Times New Roman" panose="02020603050405020304" pitchFamily="18" charset="0"/>
                <a:cs typeface="Times New Roman" panose="02020603050405020304" pitchFamily="18" charset="0"/>
              </a:rPr>
              <a:t>Để</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nhận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website </a:t>
            </a:r>
            <a:r>
              <a:rPr lang="en-US" sz="1700" dirty="0" err="1">
                <a:latin typeface="Times New Roman" panose="02020603050405020304" pitchFamily="18" charset="0"/>
                <a:cs typeface="Times New Roman" panose="02020603050405020304" pitchFamily="18" charset="0"/>
              </a:rPr>
              <a:t>có</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thiết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kế</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diện</a:t>
            </a:r>
            <a:r>
              <a:rPr lang="en-US" sz="1700" dirty="0">
                <a:latin typeface="Times New Roman" panose="02020603050405020304" pitchFamily="18" charset="0"/>
                <a:cs typeface="Times New Roman" panose="02020603050405020304" pitchFamily="18" charset="0"/>
              </a:rPr>
              <a:t> Web Di </a:t>
            </a:r>
            <a:r>
              <a:rPr lang="en-US" sz="1700" dirty="0" err="1">
                <a:latin typeface="Times New Roman" panose="02020603050405020304" pitchFamily="18" charset="0"/>
                <a:cs typeface="Times New Roman" panose="02020603050405020304" pitchFamily="18" charset="0"/>
              </a:rPr>
              <a:t>Động</a:t>
            </a:r>
            <a:r>
              <a:rPr lang="en-US" sz="1700" dirty="0">
                <a:latin typeface="Times New Roman" panose="02020603050405020304" pitchFamily="18" charset="0"/>
                <a:cs typeface="Times New Roman" panose="02020603050405020304" pitchFamily="18" charset="0"/>
              </a:rPr>
              <a:t> (Responsive Web Design ).</a:t>
            </a:r>
          </a:p>
          <a:p>
            <a:pPr marL="0" indent="0" algn="just">
              <a:buNone/>
            </a:pPr>
            <a:r>
              <a:rPr lang="en-US" sz="1700" dirty="0" err="1">
                <a:latin typeface="Times New Roman" panose="02020603050405020304" pitchFamily="18" charset="0"/>
                <a:cs typeface="Times New Roman" panose="02020603050405020304" pitchFamily="18" charset="0"/>
              </a:rPr>
              <a:t>Thật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giãn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bạn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cần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mở</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duyệt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nhập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địa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a:t>
            </a:r>
            <a:r>
              <a:rPr lang="en-US" sz="1700" dirty="0">
                <a:latin typeface="Times New Roman" panose="02020603050405020304" pitchFamily="18" charset="0"/>
                <a:cs typeface="Times New Roman" panose="02020603050405020304" pitchFamily="18" charset="0"/>
              </a:rPr>
              <a:t> website, </a:t>
            </a:r>
            <a:r>
              <a:rPr lang="en-US" sz="1700" dirty="0" err="1">
                <a:latin typeface="Times New Roman" panose="02020603050405020304" pitchFamily="18" charset="0"/>
                <a:cs typeface="Times New Roman" panose="02020603050405020304" pitchFamily="18" charset="0"/>
              </a:rPr>
              <a:t>rồi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dùng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chuột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nắm</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kéo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từ</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duyệt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lại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theo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hướng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góc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phải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xéo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một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góc</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gần</a:t>
            </a:r>
            <a:r>
              <a:rPr lang="en-US" sz="1700" dirty="0">
                <a:latin typeface="Times New Roman" panose="02020603050405020304" pitchFamily="18" charset="0"/>
                <a:cs typeface="Times New Roman" panose="02020603050405020304" pitchFamily="18" charset="0"/>
              </a:rPr>
              <a:t> 45 </a:t>
            </a:r>
            <a:r>
              <a:rPr lang="en-US" sz="1700" dirty="0" err="1">
                <a:latin typeface="Times New Roman" panose="02020603050405020304" pitchFamily="18" charset="0"/>
                <a:cs typeface="Times New Roman" panose="02020603050405020304" pitchFamily="18" charset="0"/>
              </a:rPr>
              <a:t>độ</a:t>
            </a:r>
            <a:r>
              <a:rPr lang="en-US" sz="1700" dirty="0">
                <a:latin typeface="Times New Roman" panose="02020603050405020304" pitchFamily="18" charset="0"/>
                <a:cs typeface="Times New Roman" panose="02020603050405020304" pitchFamily="18" charset="0"/>
              </a:rPr>
              <a:t> . Responsive web </a:t>
            </a:r>
            <a:r>
              <a:rPr lang="en-US" sz="1700" dirty="0" err="1">
                <a:latin typeface="Times New Roman" panose="02020603050405020304" pitchFamily="18" charset="0"/>
                <a:cs typeface="Times New Roman" panose="02020603050405020304" pitchFamily="18" charset="0"/>
              </a:rPr>
              <a:t>sẽ</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tự</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động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điều</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chỉnh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giao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sao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vừa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khít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với</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bề</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rộng</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của</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trình</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duyệt</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cho</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dù</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là</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hẹp</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như</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trên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điện</a:t>
            </a:r>
            <a:r>
              <a:rPr lang="en-US" sz="1700" dirty="0">
                <a:latin typeface="Times New Roman" panose="02020603050405020304" pitchFamily="18" charset="0"/>
                <a:cs typeface="Times New Roman" panose="02020603050405020304" pitchFamily="18" charset="0"/>
              </a:rPr>
              <a:t> </a:t>
            </a:r>
            <a:r>
              <a:rPr lang="en-US" sz="1700" dirty="0" err="1">
                <a:latin typeface="Times New Roman" panose="02020603050405020304" pitchFamily="18" charset="0"/>
                <a:cs typeface="Times New Roman" panose="02020603050405020304" pitchFamily="18" charset="0"/>
              </a:rPr>
              <a:t>thoại</a:t>
            </a:r>
            <a:r>
              <a:rPr lang="en-US" sz="1700" dirty="0">
                <a:latin typeface="Times New Roman" panose="02020603050405020304" pitchFamily="18" charset="0"/>
                <a:cs typeface="Times New Roman" panose="02020603050405020304" pitchFamily="18" charset="0"/>
              </a:rPr>
              <a:t>.</a:t>
            </a:r>
          </a:p>
          <a:p>
            <a:pPr marL="0" indent="0">
              <a:buNone/>
            </a:pPr>
            <a:endParaRPr lang="en-US" sz="2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10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a:bodyPr>
          <a:lstStyle/>
          <a:p>
            <a:pPr marL="0" indent="0" algn="just">
              <a:buNone/>
            </a:pPr>
            <a:r>
              <a:rPr lang="vi-VN" sz="1800" b="1" dirty="0">
                <a:latin typeface="+mj-lt"/>
                <a:cs typeface="Times New Roman" panose="02020603050405020304" pitchFamily="18" charset="0"/>
              </a:rPr>
              <a:t>Khái niệm </a:t>
            </a:r>
            <a:r>
              <a:rPr lang="en-US" sz="1800" b="1" dirty="0" err="1">
                <a:latin typeface="+mj-lt"/>
                <a:cs typeface="Times New Roman" panose="02020603050405020304" pitchFamily="18" charset="0"/>
              </a:rPr>
              <a:t>ngôn</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ngữ</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lập</a:t>
            </a:r>
            <a:r>
              <a:rPr lang="en-US" sz="1800" b="1" dirty="0">
                <a:latin typeface="+mj-lt"/>
                <a:cs typeface="Times New Roman" panose="02020603050405020304" pitchFamily="18" charset="0"/>
              </a:rPr>
              <a:t> </a:t>
            </a:r>
            <a:r>
              <a:rPr lang="en-US" sz="1800" b="1" dirty="0" err="1">
                <a:latin typeface="+mj-lt"/>
                <a:cs typeface="Times New Roman" panose="02020603050405020304" pitchFamily="18" charset="0"/>
              </a:rPr>
              <a:t>trình</a:t>
            </a:r>
            <a:endParaRPr lang="en-US" sz="1800" b="1" dirty="0">
              <a:latin typeface="+mj-lt"/>
              <a:cs typeface="Times New Roman" panose="02020603050405020304" pitchFamily="18" charset="0"/>
            </a:endParaRPr>
          </a:p>
          <a:p>
            <a:pPr marL="0" indent="0">
              <a:buNone/>
            </a:pPr>
            <a:r>
              <a:rPr lang="en-US" sz="1800" dirty="0">
                <a:latin typeface="Times New Roman" pitchFamily="18" charset="0"/>
                <a:cs typeface="Times New Roman" pitchFamily="18" charset="0"/>
              </a:rPr>
              <a:t>HTML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đánh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dấu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mẩu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bày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World Wide Web. </a:t>
            </a:r>
            <a:r>
              <a:rPr lang="en-US" sz="1800" dirty="0" err="1">
                <a:latin typeface="Times New Roman" pitchFamily="18" charset="0"/>
                <a:cs typeface="Times New Roman" pitchFamily="18" charset="0"/>
              </a:rPr>
              <a:t>Cùng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CSS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JavaScript, HTML </a:t>
            </a:r>
            <a:r>
              <a:rPr lang="en-US" sz="1800" dirty="0" err="1">
                <a:latin typeface="Times New Roman" pitchFamily="18" charset="0"/>
                <a:cs typeface="Times New Roman" pitchFamily="18" charset="0"/>
              </a:rPr>
              <a:t>tạo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bộ</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nền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tảng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thuật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World Wide Web. HTML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định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nghĩa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SGML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tổ</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cần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yêu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cầu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xuất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tạp</a:t>
            </a:r>
            <a:r>
              <a:rPr lang="en-US" sz="1800" dirty="0">
                <a:latin typeface="Times New Roman" pitchFamily="18" charset="0"/>
                <a:cs typeface="Times New Roman" pitchFamily="18" charset="0"/>
              </a:rPr>
              <a:t>. HTML </a:t>
            </a:r>
            <a:r>
              <a:rPr lang="en-US" sz="1800" dirty="0" err="1">
                <a:latin typeface="Times New Roman" pitchFamily="18" charset="0"/>
                <a:cs typeface="Times New Roman" pitchFamily="18" charset="0"/>
              </a:rPr>
              <a:t>đã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chuẩn</a:t>
            </a:r>
            <a:r>
              <a:rPr lang="en-US" sz="1800" dirty="0">
                <a:latin typeface="Times New Roman" pitchFamily="18" charset="0"/>
                <a:cs typeface="Times New Roman" pitchFamily="18" charset="0"/>
              </a:rPr>
              <a:t> Internet do </a:t>
            </a:r>
            <a:r>
              <a:rPr lang="en-US" sz="1800" dirty="0" err="1">
                <a:latin typeface="Times New Roman" pitchFamily="18" charset="0"/>
                <a:cs typeface="Times New Roman" pitchFamily="18" charset="0"/>
              </a:rPr>
              <a:t>tổ</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World Wide Web Consortium (W3C) </a:t>
            </a:r>
            <a:r>
              <a:rPr lang="en-US" sz="1800" dirty="0" err="1">
                <a:latin typeface="Times New Roman" pitchFamily="18" charset="0"/>
                <a:cs typeface="Times New Roman" pitchFamily="18" charset="0"/>
              </a:rPr>
              <a:t>duy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HTML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HTML 4.01 (1999). </a:t>
            </a:r>
            <a:r>
              <a:rPr lang="en-US" sz="1800" dirty="0" err="1">
                <a:latin typeface="Times New Roman" pitchFamily="18" charset="0"/>
                <a:cs typeface="Times New Roman" pitchFamily="18" charset="0"/>
              </a:rPr>
              <a:t>Sau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thay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bằng</a:t>
            </a:r>
            <a:r>
              <a:rPr lang="en-US" sz="1800" dirty="0">
                <a:latin typeface="Times New Roman" pitchFamily="18" charset="0"/>
                <a:cs typeface="Times New Roman" pitchFamily="18" charset="0"/>
              </a:rPr>
              <a:t> XHTML. </a:t>
            </a:r>
            <a:r>
              <a:rPr lang="en-US" sz="1800" dirty="0" err="1">
                <a:latin typeface="Times New Roman" pitchFamily="18" charset="0"/>
                <a:cs typeface="Times New Roman" pitchFamily="18" charset="0"/>
              </a:rPr>
              <a:t>Hiện</a:t>
            </a:r>
            <a:r>
              <a:rPr lang="en-US" sz="1800" dirty="0">
                <a:latin typeface="Times New Roman" pitchFamily="18" charset="0"/>
                <a:cs typeface="Times New Roman" pitchFamily="18" charset="0"/>
              </a:rPr>
              <a:t> nay, HTML </a:t>
            </a:r>
            <a:r>
              <a:rPr lang="en-US" sz="1800" dirty="0" err="1">
                <a:latin typeface="Times New Roman" pitchFamily="18" charset="0"/>
                <a:cs typeface="Times New Roman" pitchFamily="18" charset="0"/>
              </a:rPr>
              <a:t>đang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tiếp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HTML5.</a:t>
            </a:r>
          </a:p>
          <a:p>
            <a:pPr marL="0" indent="0">
              <a:buNone/>
            </a:pPr>
            <a:endParaRPr lang="en-US" sz="1800" dirty="0">
              <a:latin typeface="Times New Roman" pitchFamily="18" charset="0"/>
              <a:cs typeface="Times New Roman" pitchFamily="18" charset="0"/>
            </a:endParaRPr>
          </a:p>
          <a:p>
            <a:pPr marL="0" indent="0">
              <a:buNone/>
            </a:pPr>
            <a:r>
              <a:rPr lang="en-US" sz="1800" b="1" dirty="0" err="1">
                <a:latin typeface="Times New Roman" pitchFamily="18" charset="0"/>
                <a:cs typeface="Times New Roman" pitchFamily="18" charset="0"/>
              </a:rPr>
              <a:t>Vai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trò</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của</a:t>
            </a:r>
            <a:r>
              <a:rPr lang="en-US" sz="1800" b="1" dirty="0">
                <a:latin typeface="Times New Roman" pitchFamily="18" charset="0"/>
                <a:cs typeface="Times New Roman" pitchFamily="18" charset="0"/>
              </a:rPr>
              <a:t> HTML </a:t>
            </a:r>
            <a:r>
              <a:rPr lang="en-US" sz="1800" b="1" dirty="0" err="1">
                <a:latin typeface="Times New Roman" pitchFamily="18" charset="0"/>
                <a:cs typeface="Times New Roman" pitchFamily="18" charset="0"/>
              </a:rPr>
              <a:t>trong</a:t>
            </a:r>
            <a:r>
              <a:rPr lang="en-US" sz="1800" b="1" dirty="0">
                <a:latin typeface="Times New Roman" pitchFamily="18" charset="0"/>
                <a:cs typeface="Times New Roman" pitchFamily="18" charset="0"/>
              </a:rPr>
              <a:t> website</a:t>
            </a:r>
          </a:p>
          <a:p>
            <a:pPr marL="0" indent="0">
              <a:buNone/>
            </a:pPr>
            <a:r>
              <a:rPr lang="en-US" sz="1800" dirty="0">
                <a:latin typeface="Times New Roman" pitchFamily="18" charset="0"/>
                <a:cs typeface="Times New Roman" pitchFamily="18" charset="0"/>
              </a:rPr>
              <a:t>HTML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loại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đánh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dấu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siêu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xoay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yếu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này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Cụ</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HTML </a:t>
            </a:r>
            <a:r>
              <a:rPr lang="en-US" sz="1800" dirty="0" err="1">
                <a:latin typeface="Times New Roman" pitchFamily="18" charset="0"/>
                <a:cs typeface="Times New Roman" pitchFamily="18" charset="0"/>
              </a:rPr>
              <a:t>giúp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cấu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cấu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trúc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website (chia </a:t>
            </a:r>
            <a:r>
              <a:rPr lang="en-US" sz="1800" dirty="0" err="1">
                <a:latin typeface="Times New Roman" pitchFamily="18" charset="0"/>
                <a:cs typeface="Times New Roman" pitchFamily="18" charset="0"/>
              </a:rPr>
              <a:t>khung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sườn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cục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phần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góp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phần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hỗ</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khai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tập</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kĩ</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thuật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video, </a:t>
            </a:r>
            <a:r>
              <a:rPr lang="en-US" sz="1800" dirty="0" err="1">
                <a:latin typeface="Times New Roman" pitchFamily="18" charset="0"/>
                <a:cs typeface="Times New Roman" pitchFamily="18" charset="0"/>
              </a:rPr>
              <a:t>nhạc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ảnh</a:t>
            </a:r>
            <a:r>
              <a:rPr lang="en-US" sz="1800" dirty="0">
                <a:latin typeface="Times New Roman" pitchFamily="18" charset="0"/>
                <a:cs typeface="Times New Roman" pitchFamily="18" charset="0"/>
              </a:rPr>
              <a:t>.)</a:t>
            </a:r>
          </a:p>
        </p:txBody>
      </p:sp>
    </p:spTree>
    <p:extLst>
      <p:ext uri="{BB962C8B-B14F-4D97-AF65-F5344CB8AC3E}">
        <p14:creationId xmlns:p14="http://schemas.microsoft.com/office/powerpoint/2010/main" val="4764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a:bodyPr>
          <a:lstStyle/>
          <a:p>
            <a:pPr marL="0" indent="0">
              <a:buNone/>
            </a:pPr>
            <a:r>
              <a:rPr lang="vi-VN" sz="1800" b="1" dirty="0">
                <a:latin typeface="+mj-lt"/>
              </a:rPr>
              <a:t>CSS </a:t>
            </a:r>
            <a:r>
              <a:rPr lang="vi-VN" sz="1800" dirty="0">
                <a:latin typeface="+mj-lt"/>
              </a:rPr>
              <a:t>là viết tắt Cascading Style Sheets. Sử dụng để trình bày bổ cục của một trang web dựa vào các thẻ HTML. CSS sẽ tác động thay đổi cách hiển thị mặc định của các thẻ HTML ví dụ như thẻ div, h1,span… nhằm tạo ra một trang web đẹp mắt</a:t>
            </a:r>
            <a:r>
              <a:rPr lang="en-US" sz="1800" dirty="0">
                <a:latin typeface="+mj-lt"/>
              </a:rPr>
              <a:t>.</a:t>
            </a:r>
            <a:r>
              <a:rPr lang="vi-VN" sz="1800" dirty="0">
                <a:latin typeface="+mj-lt"/>
              </a:rPr>
              <a:t>Ví dụ thế này: 1 ngôi nhà có những viên gạch và trang trí cho đẹp. Viên gạch là những thẻ HTML, trang trí cho đẹp là CSS</a:t>
            </a:r>
            <a:endParaRPr lang="en-US" sz="1800" dirty="0">
              <a:latin typeface="+mj-lt"/>
              <a:cs typeface="Times New Roman" pitchFamily="18" charset="0"/>
            </a:endParaRPr>
          </a:p>
          <a:p>
            <a:pPr marL="0" indent="0">
              <a:buNone/>
            </a:pPr>
            <a:r>
              <a:rPr lang="en-US" sz="1800" b="1" dirty="0" err="1">
                <a:latin typeface="Times New Roman" pitchFamily="18" charset="0"/>
                <a:cs typeface="Times New Roman" pitchFamily="18" charset="0"/>
              </a:rPr>
              <a:t>Một</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số</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ví</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dụ</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về</a:t>
            </a:r>
            <a:r>
              <a:rPr lang="en-US" sz="1800" b="1" dirty="0">
                <a:latin typeface="Times New Roman" pitchFamily="18" charset="0"/>
                <a:cs typeface="Times New Roman" pitchFamily="18" charset="0"/>
              </a:rPr>
              <a:t> CSS</a:t>
            </a:r>
          </a:p>
          <a:p>
            <a:pPr marL="0" lvl="0" indent="0">
              <a:buNone/>
            </a:pPr>
            <a:r>
              <a:rPr lang="en-US" sz="1800" b="1" dirty="0">
                <a:latin typeface="Times New Roman" pitchFamily="18" charset="0"/>
                <a:cs typeface="Times New Roman" pitchFamily="18" charset="0"/>
              </a:rPr>
              <a:t>Text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đoạn</a:t>
            </a:r>
            <a:r>
              <a:rPr lang="en-US" sz="1800" dirty="0">
                <a:latin typeface="Times New Roman" pitchFamily="18" charset="0"/>
                <a:cs typeface="Times New Roman" pitchFamily="18" charset="0"/>
              </a:rPr>
              <a:t> text</a:t>
            </a:r>
          </a:p>
          <a:p>
            <a:pPr marL="0" lvl="0" indent="0">
              <a:buNone/>
            </a:pPr>
            <a:r>
              <a:rPr lang="en-US" sz="1800" b="1" dirty="0">
                <a:latin typeface="Times New Roman" pitchFamily="18" charset="0"/>
                <a:cs typeface="Times New Roman" pitchFamily="18" charset="0"/>
              </a:rPr>
              <a:t>Background</a:t>
            </a:r>
            <a:r>
              <a:rPr lang="en-US" sz="1800" dirty="0">
                <a:latin typeface="Times New Roman" pitchFamily="18" charset="0"/>
                <a:cs typeface="Times New Roman" pitchFamily="18" charset="0"/>
              </a:rPr>
              <a:t>: CSS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nền</a:t>
            </a:r>
            <a:endParaRPr lang="en-US" sz="1800" dirty="0">
              <a:latin typeface="Times New Roman" pitchFamily="18" charset="0"/>
              <a:cs typeface="Times New Roman" pitchFamily="18" charset="0"/>
            </a:endParaRPr>
          </a:p>
          <a:p>
            <a:pPr marL="0" lvl="0" indent="0">
              <a:buNone/>
            </a:pPr>
            <a:r>
              <a:rPr lang="en-US" sz="1800" b="1" dirty="0">
                <a:latin typeface="Times New Roman" pitchFamily="18" charset="0"/>
                <a:cs typeface="Times New Roman" pitchFamily="18" charset="0"/>
              </a:rPr>
              <a:t>Font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thước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kiểu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chữ</a:t>
            </a:r>
            <a:endParaRPr lang="en-US" sz="1800" dirty="0">
              <a:latin typeface="Times New Roman" pitchFamily="18" charset="0"/>
              <a:cs typeface="Times New Roman" pitchFamily="18" charset="0"/>
            </a:endParaRPr>
          </a:p>
          <a:p>
            <a:pPr marL="0" lvl="0" indent="0">
              <a:buNone/>
            </a:pPr>
            <a:r>
              <a:rPr lang="en-US" sz="1800" b="1" dirty="0">
                <a:latin typeface="Times New Roman" pitchFamily="18" charset="0"/>
                <a:cs typeface="Times New Roman" pitchFamily="18" charset="0"/>
              </a:rPr>
              <a:t>Color</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màu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chữ</a:t>
            </a:r>
            <a:endParaRPr lang="en-US" sz="1800" dirty="0">
              <a:latin typeface="Times New Roman" pitchFamily="18" charset="0"/>
              <a:cs typeface="Times New Roman" pitchFamily="18" charset="0"/>
            </a:endParaRPr>
          </a:p>
          <a:p>
            <a:pPr marL="0" lvl="0" indent="0">
              <a:buNone/>
            </a:pPr>
            <a:r>
              <a:rPr lang="en-US" sz="1800" b="1" dirty="0">
                <a:latin typeface="Times New Roman" pitchFamily="18" charset="0"/>
                <a:cs typeface="Times New Roman" pitchFamily="18" charset="0"/>
              </a:rPr>
              <a:t>List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endParaRPr lang="en-US" sz="1800" dirty="0">
              <a:latin typeface="Times New Roman" pitchFamily="18" charset="0"/>
              <a:cs typeface="Times New Roman" pitchFamily="18" charset="0"/>
            </a:endParaRPr>
          </a:p>
          <a:p>
            <a:pPr marL="0" lvl="0" indent="0">
              <a:buNone/>
            </a:pPr>
            <a:r>
              <a:rPr lang="en-US" sz="1800" b="1" dirty="0">
                <a:latin typeface="Times New Roman" pitchFamily="18" charset="0"/>
                <a:cs typeface="Times New Roman" pitchFamily="18" charset="0"/>
              </a:rPr>
              <a:t>Table</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bảng</a:t>
            </a:r>
            <a:endParaRPr lang="en-US" sz="1800" dirty="0">
              <a:latin typeface="Times New Roman" pitchFamily="18" charset="0"/>
              <a:cs typeface="Times New Roman" pitchFamily="18" charset="0"/>
            </a:endParaRPr>
          </a:p>
          <a:p>
            <a:pPr marL="0" lvl="0" indent="0">
              <a:buNone/>
            </a:pPr>
            <a:r>
              <a:rPr lang="en-US" sz="1800" b="1" dirty="0">
                <a:latin typeface="Times New Roman" pitchFamily="18" charset="0"/>
                <a:cs typeface="Times New Roman" pitchFamily="18" charset="0"/>
              </a:rPr>
              <a:t>Box model</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Mô</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box model </a:t>
            </a:r>
            <a:r>
              <a:rPr lang="en-US" sz="1800" dirty="0" err="1">
                <a:latin typeface="Times New Roman" pitchFamily="18" charset="0"/>
                <a:cs typeface="Times New Roman" pitchFamily="18" charset="0"/>
              </a:rPr>
              <a:t>kết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hợp</a:t>
            </a:r>
            <a:r>
              <a:rPr lang="en-US" sz="1800" dirty="0">
                <a:latin typeface="Times New Roman" pitchFamily="18" charset="0"/>
                <a:cs typeface="Times New Roman" pitchFamily="18" charset="0"/>
              </a:rPr>
              <a:t> padding, margin, border.</a:t>
            </a:r>
          </a:p>
        </p:txBody>
      </p:sp>
    </p:spTree>
    <p:extLst>
      <p:ext uri="{BB962C8B-B14F-4D97-AF65-F5344CB8AC3E}">
        <p14:creationId xmlns:p14="http://schemas.microsoft.com/office/powerpoint/2010/main" val="305177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wipe(down)">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a:bodyPr>
          <a:lstStyle/>
          <a:p>
            <a:pPr marL="0" indent="0">
              <a:buNone/>
            </a:pPr>
            <a:endParaRPr lang="en-US" sz="1800" b="1" dirty="0">
              <a:latin typeface="Times New Roman" pitchFamily="18" charset="0"/>
              <a:cs typeface="Times New Roman" pitchFamily="18" charset="0"/>
            </a:endParaRPr>
          </a:p>
          <a:p>
            <a:pPr marL="0" indent="0">
              <a:buNone/>
            </a:pPr>
            <a:r>
              <a:rPr lang="en-US" sz="1800" b="1" dirty="0">
                <a:latin typeface="Times New Roman" pitchFamily="18" charset="0"/>
                <a:cs typeface="Times New Roman" pitchFamily="18" charset="0"/>
              </a:rPr>
              <a:t>JavaScript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nền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tảng</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cross-platform)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hướng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tượng</a:t>
            </a:r>
            <a:r>
              <a:rPr lang="en-US" sz="1800" dirty="0">
                <a:latin typeface="Times New Roman" pitchFamily="18" charset="0"/>
                <a:cs typeface="Times New Roman" pitchFamily="18" charset="0"/>
              </a:rPr>
              <a:t>. JavaScript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nhỏ</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nhẹ</a:t>
            </a:r>
            <a:r>
              <a:rPr lang="en-US" sz="1800" dirty="0">
                <a:latin typeface="Times New Roman" pitchFamily="18" charset="0"/>
                <a:cs typeface="Times New Roman" pitchFamily="18" charset="0"/>
              </a:rPr>
              <a:t> (small and lightweight). </a:t>
            </a:r>
            <a:r>
              <a:rPr lang="en-US" sz="1800" dirty="0" err="1">
                <a:latin typeface="Times New Roman" pitchFamily="18" charset="0"/>
                <a:cs typeface="Times New Roman" pitchFamily="18" charset="0"/>
              </a:rPr>
              <a:t>Khi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nằm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môi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trường</a:t>
            </a:r>
            <a:r>
              <a:rPr lang="en-US" sz="1800" dirty="0">
                <a:latin typeface="Times New Roman" pitchFamily="18" charset="0"/>
                <a:cs typeface="Times New Roman" pitchFamily="18" charset="0"/>
              </a:rPr>
              <a:t> (host environment), JavaScript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object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môi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trường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cung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cấp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chúng</a:t>
            </a:r>
            <a:r>
              <a:rPr lang="en-US" sz="1800" dirty="0">
                <a:latin typeface="Times New Roman" pitchFamily="18" charset="0"/>
                <a:cs typeface="Times New Roman" pitchFamily="18" charset="0"/>
              </a:rPr>
              <a:t> (object).</a:t>
            </a:r>
          </a:p>
          <a:p>
            <a:pPr marL="0" indent="0">
              <a:buNone/>
            </a:pPr>
            <a:r>
              <a:rPr lang="en-US" sz="1800" b="1" dirty="0">
                <a:latin typeface="Times New Roman" pitchFamily="18" charset="0"/>
                <a:cs typeface="Times New Roman" pitchFamily="18" charset="0"/>
              </a:rPr>
              <a:t>Bootstrap Framework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viện</a:t>
            </a:r>
            <a:r>
              <a:rPr lang="en-US" sz="1800" dirty="0">
                <a:latin typeface="Times New Roman" pitchFamily="18" charset="0"/>
                <a:cs typeface="Times New Roman" pitchFamily="18" charset="0"/>
              </a:rPr>
              <a:t> CSS, HTML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JavaScript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bởi</a:t>
            </a:r>
            <a:r>
              <a:rPr lang="en-US" sz="1800" dirty="0">
                <a:latin typeface="Times New Roman" pitchFamily="18" charset="0"/>
                <a:cs typeface="Times New Roman" pitchFamily="18" charset="0"/>
              </a:rPr>
              <a:t> Mark Otto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Jacob Thornton </a:t>
            </a:r>
            <a:r>
              <a:rPr lang="en-US" sz="1800" dirty="0" err="1">
                <a:latin typeface="Times New Roman" pitchFamily="18" charset="0"/>
                <a:cs typeface="Times New Roman" pitchFamily="18" charset="0"/>
              </a:rPr>
              <a:t>tại</a:t>
            </a:r>
            <a:r>
              <a:rPr lang="en-US" sz="1800" dirty="0">
                <a:latin typeface="Times New Roman" pitchFamily="18" charset="0"/>
                <a:cs typeface="Times New Roman" pitchFamily="18" charset="0"/>
              </a:rPr>
              <a:t> Twitter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xuất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năm</a:t>
            </a:r>
            <a:r>
              <a:rPr lang="en-US" sz="1800" dirty="0">
                <a:latin typeface="Times New Roman" pitchFamily="18" charset="0"/>
                <a:cs typeface="Times New Roman" pitchFamily="18" charset="0"/>
              </a:rPr>
              <a:t> 2011, framework </a:t>
            </a:r>
            <a:r>
              <a:rPr lang="en-US" sz="1800" dirty="0" err="1">
                <a:latin typeface="Times New Roman" pitchFamily="18" charset="0"/>
                <a:cs typeface="Times New Roman" pitchFamily="18" charset="0"/>
              </a:rPr>
              <a:t>này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phép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di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hay </a:t>
            </a:r>
            <a:r>
              <a:rPr lang="en-US" sz="1800" dirty="0" err="1">
                <a:latin typeface="Times New Roman" pitchFamily="18" charset="0"/>
                <a:cs typeface="Times New Roman" pitchFamily="18" charset="0"/>
              </a:rPr>
              <a:t>gọi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responsive design, Bootstrap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sẵn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nhiều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biểu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mẫu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bằng</a:t>
            </a:r>
            <a:r>
              <a:rPr lang="en-US" sz="1800" dirty="0">
                <a:latin typeface="Times New Roman" pitchFamily="18" charset="0"/>
                <a:cs typeface="Times New Roman" pitchFamily="18" charset="0"/>
              </a:rPr>
              <a:t> HTML CSS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JavaScript </a:t>
            </a:r>
            <a:r>
              <a:rPr lang="en-US" sz="1800" dirty="0" err="1">
                <a:latin typeface="Times New Roman" pitchFamily="18" charset="0"/>
                <a:cs typeface="Times New Roman" pitchFamily="18" charset="0"/>
              </a:rPr>
              <a:t>bạn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tùy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theo</a:t>
            </a:r>
            <a:r>
              <a:rPr lang="en-US" sz="1800" dirty="0">
                <a:latin typeface="Times New Roman" pitchFamily="18" charset="0"/>
                <a:cs typeface="Times New Roman" pitchFamily="18" charset="0"/>
              </a:rPr>
              <a:t> ý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mình</a:t>
            </a:r>
            <a:r>
              <a:rPr lang="en-US" sz="1800" dirty="0">
                <a:latin typeface="Times New Roman" pitchFamily="18" charset="0"/>
                <a:cs typeface="Times New Roman" pitchFamily="18" charset="0"/>
              </a:rPr>
              <a:t>.</a:t>
            </a:r>
          </a:p>
          <a:p>
            <a:pPr marL="0" indent="0">
              <a:buNone/>
            </a:pPr>
            <a:r>
              <a:rPr lang="en-US" sz="1800" b="1" dirty="0" err="1">
                <a:latin typeface="Times New Roman" pitchFamily="18" charset="0"/>
                <a:cs typeface="Times New Roman" pitchFamily="18" charset="0"/>
              </a:rPr>
              <a:t>jQuery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đoạn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a:t>
            </a:r>
            <a:r>
              <a:rPr lang="en-US" sz="1800" dirty="0">
                <a:latin typeface="Times New Roman" pitchFamily="18" charset="0"/>
                <a:cs typeface="Times New Roman" pitchFamily="18" charset="0"/>
              </a:rPr>
              <a:t> JavaScript. Theo </a:t>
            </a:r>
            <a:r>
              <a:rPr lang="en-US" sz="1800" dirty="0" err="1">
                <a:latin typeface="Times New Roman" pitchFamily="18" charset="0"/>
                <a:cs typeface="Times New Roman" pitchFamily="18" charset="0"/>
              </a:rPr>
              <a:t>trích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dẫn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chính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jQuery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viện</a:t>
            </a:r>
            <a:r>
              <a:rPr lang="en-US" sz="1800" dirty="0">
                <a:latin typeface="Times New Roman" pitchFamily="18" charset="0"/>
                <a:cs typeface="Times New Roman" pitchFamily="18" charset="0"/>
              </a:rPr>
              <a:t> JavaScript </a:t>
            </a:r>
            <a:r>
              <a:rPr lang="en-US" sz="1800" dirty="0" err="1">
                <a:latin typeface="Times New Roman" pitchFamily="18" charset="0"/>
                <a:cs typeface="Times New Roman" pitchFamily="18" charset="0"/>
              </a:rPr>
              <a:t>nhỏ</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ngắn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gọn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hóa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tài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liệu</a:t>
            </a:r>
            <a:r>
              <a:rPr lang="en-US" sz="1800" dirty="0">
                <a:latin typeface="Times New Roman" pitchFamily="18" charset="0"/>
                <a:cs typeface="Times New Roman" pitchFamily="18" charset="0"/>
              </a:rPr>
              <a:t> HTML, </a:t>
            </a:r>
            <a:r>
              <a:rPr lang="en-US" sz="1800" dirty="0" err="1">
                <a:latin typeface="Times New Roman" pitchFamily="18" charset="0"/>
                <a:cs typeface="Times New Roman" pitchFamily="18" charset="0"/>
              </a:rPr>
              <a:t>xử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tác</a:t>
            </a:r>
            <a:r>
              <a:rPr lang="en-US" sz="1800" dirty="0">
                <a:latin typeface="Times New Roman" pitchFamily="18" charset="0"/>
                <a:cs typeface="Times New Roman" pitchFamily="18" charset="0"/>
              </a:rPr>
              <a:t> Ajax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phát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triển</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trở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chóng</a:t>
            </a:r>
            <a:r>
              <a:rPr lang="en-US" sz="1800" dirty="0">
                <a:latin typeface="Times New Roman" pitchFamily="18" charset="0"/>
                <a:cs typeface="Times New Roman" pitchFamily="18" charset="0"/>
              </a:rPr>
              <a:t>".</a:t>
            </a:r>
          </a:p>
          <a:p>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248002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674473" y="767751"/>
            <a:ext cx="9728984" cy="6090249"/>
          </a:xfrm>
        </p:spPr>
        <p:txBody>
          <a:bodyPr>
            <a:normAutofit/>
          </a:bodyPr>
          <a:lstStyle/>
          <a:p>
            <a:pPr marL="0" indent="0">
              <a:buNone/>
            </a:pPr>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script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server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dễ</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dựng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a:t>
            </a:r>
            <a:r>
              <a:rPr lang="en-US" sz="1800" dirty="0">
                <a:latin typeface="Times New Roman" pitchFamily="18" charset="0"/>
                <a:cs typeface="Times New Roman" pitchFamily="18" charset="0"/>
              </a:rPr>
              <a:t> </a:t>
            </a:r>
            <a:r>
              <a:rPr lang="en-US" sz="1800" dirty="0">
                <a:latin typeface="Times New Roman" pitchFamily="18" charset="0"/>
                <a:cs typeface="Times New Roman" pitchFamily="18" charset="0"/>
                <a:hlinkClick r:id="rId2" tooltip="Posts tagged with PHP"/>
              </a:rPr>
              <a:t>PHP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thực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Webserver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HTMLvà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xuất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duyệt</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theo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yêu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cầu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endParaRPr lang="en-US" sz="1800" dirty="0">
              <a:latin typeface="Times New Roman" pitchFamily="18" charset="0"/>
              <a:cs typeface="Times New Roman" pitchFamily="18" charset="0"/>
            </a:endParaRPr>
          </a:p>
          <a:p>
            <a:pPr marL="0" indent="0">
              <a:buNone/>
            </a:pPr>
            <a:r>
              <a:rPr lang="en-US" sz="1800" b="1" u="sng" dirty="0" err="1">
                <a:latin typeface="Times New Roman" pitchFamily="18" charset="0"/>
                <a:cs typeface="Times New Roman" pitchFamily="18" charset="0"/>
              </a:rPr>
              <a:t>Ưu</a:t>
            </a:r>
            <a:r>
              <a:rPr lang="en-US" sz="1800" b="1" u="sng" dirty="0">
                <a:latin typeface="Times New Roman" pitchFamily="18" charset="0"/>
                <a:cs typeface="Times New Roman" pitchFamily="18" charset="0"/>
              </a:rPr>
              <a:t> </a:t>
            </a:r>
            <a:r>
              <a:rPr lang="en-US" sz="1800" b="1" u="sng" dirty="0" err="1">
                <a:latin typeface="Times New Roman" pitchFamily="18" charset="0"/>
                <a:cs typeface="Times New Roman" pitchFamily="18" charset="0"/>
              </a:rPr>
              <a:t>điểm</a:t>
            </a:r>
            <a:r>
              <a:rPr lang="en-US" sz="1800" b="1" u="sng" dirty="0">
                <a:latin typeface="Times New Roman" pitchFamily="18" charset="0"/>
                <a:cs typeface="Times New Roman" pitchFamily="18" charset="0"/>
              </a:rPr>
              <a:t> </a:t>
            </a:r>
            <a:r>
              <a:rPr lang="en-US" sz="1800" b="1" u="sng" dirty="0" err="1">
                <a:latin typeface="Times New Roman" pitchFamily="18" charset="0"/>
                <a:cs typeface="Times New Roman" pitchFamily="18" charset="0"/>
              </a:rPr>
              <a:t>của</a:t>
            </a:r>
            <a:r>
              <a:rPr lang="en-US" sz="1800" b="1" u="sng" dirty="0">
                <a:latin typeface="Times New Roman" pitchFamily="18" charset="0"/>
                <a:cs typeface="Times New Roman" pitchFamily="18" charset="0"/>
              </a:rPr>
              <a:t> </a:t>
            </a:r>
            <a:r>
              <a:rPr lang="en-US" sz="1800" b="1" u="sng" dirty="0" err="1">
                <a:latin typeface="Times New Roman" pitchFamily="18" charset="0"/>
                <a:cs typeface="Times New Roman" pitchFamily="18" charset="0"/>
              </a:rPr>
              <a:t>ngôn</a:t>
            </a:r>
            <a:r>
              <a:rPr lang="en-US" sz="1800" b="1" u="sng" dirty="0">
                <a:latin typeface="Times New Roman" pitchFamily="18" charset="0"/>
                <a:cs typeface="Times New Roman" pitchFamily="18" charset="0"/>
              </a:rPr>
              <a:t> </a:t>
            </a:r>
            <a:r>
              <a:rPr lang="en-US" sz="1800" b="1" u="sng" dirty="0" err="1">
                <a:latin typeface="Times New Roman" pitchFamily="18" charset="0"/>
                <a:cs typeface="Times New Roman" pitchFamily="18" charset="0"/>
              </a:rPr>
              <a:t>ngữ</a:t>
            </a:r>
            <a:r>
              <a:rPr lang="en-US" sz="1800" b="1" u="sng" dirty="0">
                <a:latin typeface="Times New Roman" pitchFamily="18" charset="0"/>
                <a:cs typeface="Times New Roman" pitchFamily="18" charset="0"/>
              </a:rPr>
              <a:t> PHP</a:t>
            </a: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nguồn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mở</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đồng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lớn</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sở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hữu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tài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nguyên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phú</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ngôn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hướng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tượng</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cao</a:t>
            </a:r>
            <a:endParaRPr lang="en-US" sz="1800" dirty="0">
              <a:latin typeface="Times New Roman" pitchFamily="18" charset="0"/>
              <a:cs typeface="Times New Roman" pitchFamily="18" charset="0"/>
            </a:endParaRPr>
          </a:p>
          <a:p>
            <a:r>
              <a:rPr lang="en-US" sz="1800" dirty="0">
                <a:latin typeface="Times New Roman" pitchFamily="18" charset="0"/>
                <a:cs typeface="Times New Roman" pitchFamily="18" charset="0"/>
              </a:rPr>
              <a:t>PHP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nhiều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điều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hành</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91822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88362" cy="718438"/>
          </a:xfrm>
        </p:spPr>
        <p:txBody>
          <a:bodyPr>
            <a:normAutofit/>
          </a:bodyPr>
          <a:lstStyle/>
          <a:p>
            <a:r>
              <a:rPr lang="vi-VN" dirty="0"/>
              <a:t>Chương II: Giới thiệu chung</a:t>
            </a:r>
            <a:endParaRPr lang="en-US" dirty="0"/>
          </a:p>
        </p:txBody>
      </p:sp>
      <p:sp>
        <p:nvSpPr>
          <p:cNvPr id="3" name="Content Placeholder 2"/>
          <p:cNvSpPr>
            <a:spLocks noGrp="1"/>
          </p:cNvSpPr>
          <p:nvPr>
            <p:ph idx="1"/>
          </p:nvPr>
        </p:nvSpPr>
        <p:spPr>
          <a:xfrm>
            <a:off x="532947" y="577970"/>
            <a:ext cx="10820400" cy="6280030"/>
          </a:xfrm>
        </p:spPr>
        <p:txBody>
          <a:bodyPr>
            <a:noAutofit/>
          </a:bodyPr>
          <a:lstStyle/>
          <a:p>
            <a:pPr marL="0" indent="0">
              <a:buNone/>
            </a:pPr>
            <a:r>
              <a:rPr lang="vi-VN" sz="1800" b="1" u="sng" dirty="0">
                <a:latin typeface="Times New Roman" panose="02020603050405020304" pitchFamily="18" charset="0"/>
                <a:cs typeface="Times New Roman" panose="02020603050405020304" pitchFamily="18" charset="0"/>
              </a:rPr>
              <a:t>Các ngôn ngữ lập trình:</a:t>
            </a:r>
          </a:p>
          <a:p>
            <a:pPr marL="0" indent="0">
              <a:buNone/>
            </a:pPr>
            <a:r>
              <a:rPr lang="vi-VN" sz="1700" dirty="0">
                <a:latin typeface="+mj-lt"/>
              </a:rPr>
              <a:t>MySQL</a:t>
            </a:r>
            <a:r>
              <a:rPr lang="en-US" sz="1700" dirty="0">
                <a:latin typeface="+mj-lt"/>
              </a:rPr>
              <a:t>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Phổ</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biến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nhất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thế</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giới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được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phát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triển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rất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ưa</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chuộng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trong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quá</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trình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phát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triển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ứng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dụng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Vì</a:t>
            </a:r>
            <a:r>
              <a:rPr lang="en-US" sz="1700" dirty="0">
                <a:latin typeface="Times New Roman" pitchFamily="18" charset="0"/>
                <a:cs typeface="Times New Roman" pitchFamily="18" charset="0"/>
              </a:rPr>
              <a:t> MySQL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cơ</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sở</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dữ</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liệu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tốc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độ</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cao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ổn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định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dễ</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sử</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dụng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tính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khả</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chuyển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hoạt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động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trên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nhiều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hệ</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điều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hành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cung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cấp</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một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hệ</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thống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lớn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hàm</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tiện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ích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rất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mạnh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Với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tốc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độ</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tính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bảo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mật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cao</a:t>
            </a:r>
            <a:r>
              <a:rPr lang="en-US" sz="1700" dirty="0">
                <a:latin typeface="Times New Roman" pitchFamily="18" charset="0"/>
                <a:cs typeface="Times New Roman" pitchFamily="18" charset="0"/>
              </a:rPr>
              <a:t>, MySQL </a:t>
            </a:r>
            <a:r>
              <a:rPr lang="en-US" sz="1700" dirty="0" err="1">
                <a:latin typeface="Times New Roman" pitchFamily="18" charset="0"/>
                <a:cs typeface="Times New Roman" pitchFamily="18" charset="0"/>
              </a:rPr>
              <a:t>rất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thích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hợp</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ứng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dụng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truy</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cập</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cơ</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sở</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dữ</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liệu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trên</a:t>
            </a:r>
            <a:r>
              <a:rPr lang="en-US" sz="1700" dirty="0">
                <a:latin typeface="Times New Roman" pitchFamily="18" charset="0"/>
                <a:cs typeface="Times New Roman" pitchFamily="18" charset="0"/>
              </a:rPr>
              <a:t> internet. MySQL </a:t>
            </a:r>
            <a:r>
              <a:rPr lang="en-US" sz="1700" dirty="0" err="1">
                <a:latin typeface="Times New Roman" pitchFamily="18" charset="0"/>
                <a:cs typeface="Times New Roman" pitchFamily="18" charset="0"/>
              </a:rPr>
              <a:t>miễn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phí</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hoàn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toàn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nên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bạn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thể</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tải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về</a:t>
            </a:r>
            <a:r>
              <a:rPr lang="en-US" sz="1700" dirty="0">
                <a:latin typeface="Times New Roman" pitchFamily="18" charset="0"/>
                <a:cs typeface="Times New Roman" pitchFamily="18" charset="0"/>
              </a:rPr>
              <a:t> MySQL </a:t>
            </a:r>
            <a:r>
              <a:rPr lang="en-US" sz="1700" dirty="0" err="1">
                <a:latin typeface="Times New Roman" pitchFamily="18" charset="0"/>
                <a:cs typeface="Times New Roman" pitchFamily="18" charset="0"/>
              </a:rPr>
              <a:t>từ</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trang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chủ</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nhiều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phiên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bản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hệ</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điều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hành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khác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nhau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phiên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bản</a:t>
            </a:r>
            <a:r>
              <a:rPr lang="en-US" sz="1700" dirty="0">
                <a:latin typeface="Times New Roman" pitchFamily="18" charset="0"/>
                <a:cs typeface="Times New Roman" pitchFamily="18" charset="0"/>
              </a:rPr>
              <a:t> Win32 </a:t>
            </a:r>
            <a:r>
              <a:rPr lang="en-US" sz="1700" dirty="0" err="1">
                <a:latin typeface="Times New Roman" pitchFamily="18" charset="0"/>
                <a:cs typeface="Times New Roman" pitchFamily="18" charset="0"/>
              </a:rPr>
              <a:t>cho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hệ</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điều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hành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dòng</a:t>
            </a:r>
            <a:endParaRPr lang="en-US" sz="1700" b="1" dirty="0">
              <a:latin typeface="Times New Roman" pitchFamily="18" charset="0"/>
              <a:cs typeface="Times New Roman" pitchFamily="18" charset="0"/>
            </a:endParaRPr>
          </a:p>
          <a:p>
            <a:pPr marL="0" indent="0">
              <a:buNone/>
            </a:pPr>
            <a:r>
              <a:rPr lang="en-US" sz="1700" b="1" dirty="0" err="1">
                <a:latin typeface="+mj-lt"/>
              </a:rPr>
              <a:t>Ưu</a:t>
            </a:r>
            <a:r>
              <a:rPr lang="en-US" sz="1700" b="1" dirty="0">
                <a:latin typeface="+mj-lt"/>
              </a:rPr>
              <a:t> </a:t>
            </a:r>
            <a:r>
              <a:rPr lang="en-US" sz="1700" b="1" dirty="0" err="1">
                <a:latin typeface="+mj-lt"/>
              </a:rPr>
              <a:t>điểm</a:t>
            </a:r>
            <a:r>
              <a:rPr lang="en-US" sz="1700" b="1" dirty="0">
                <a:latin typeface="+mj-lt"/>
              </a:rPr>
              <a:t> </a:t>
            </a:r>
            <a:r>
              <a:rPr lang="en-US" sz="1700" b="1" dirty="0" err="1">
                <a:latin typeface="+mj-lt"/>
              </a:rPr>
              <a:t>của</a:t>
            </a:r>
            <a:r>
              <a:rPr lang="en-US" sz="1700" b="1" dirty="0">
                <a:latin typeface="+mj-lt"/>
              </a:rPr>
              <a:t> </a:t>
            </a:r>
            <a:r>
              <a:rPr lang="en-US" sz="1700" b="1" dirty="0" err="1">
                <a:latin typeface="+mj-lt"/>
              </a:rPr>
              <a:t>Mysql</a:t>
            </a:r>
            <a:endParaRPr lang="en-US" sz="1700" b="1" dirty="0">
              <a:latin typeface="+mj-lt"/>
            </a:endParaRPr>
          </a:p>
          <a:p>
            <a:r>
              <a:rPr lang="en-US" sz="1700" dirty="0" err="1">
                <a:latin typeface="Times New Roman" pitchFamily="18" charset="0"/>
                <a:cs typeface="Times New Roman" pitchFamily="18" charset="0"/>
              </a:rPr>
              <a:t>Tốc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độ</a:t>
            </a:r>
            <a:r>
              <a:rPr lang="en-US" sz="1700" b="1" dirty="0">
                <a:latin typeface="Times New Roman" pitchFamily="18" charset="0"/>
                <a:cs typeface="Times New Roman" pitchFamily="18" charset="0"/>
              </a:rPr>
              <a:t> </a:t>
            </a:r>
          </a:p>
          <a:p>
            <a:r>
              <a:rPr lang="en-US" sz="1700" dirty="0" err="1">
                <a:latin typeface="Times New Roman" pitchFamily="18" charset="0"/>
                <a:cs typeface="Times New Roman" pitchFamily="18" charset="0"/>
              </a:rPr>
              <a:t>Dễ</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sử</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dụng</a:t>
            </a:r>
            <a:r>
              <a:rPr lang="en-US" sz="1700" b="1" dirty="0">
                <a:latin typeface="Times New Roman" pitchFamily="18" charset="0"/>
                <a:cs typeface="Times New Roman" pitchFamily="18" charset="0"/>
              </a:rPr>
              <a:t> </a:t>
            </a:r>
          </a:p>
          <a:p>
            <a:r>
              <a:rPr lang="en-US" sz="1700" dirty="0" err="1">
                <a:latin typeface="Times New Roman" pitchFamily="18" charset="0"/>
                <a:cs typeface="Times New Roman" pitchFamily="18" charset="0"/>
              </a:rPr>
              <a:t>Giá</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thành</a:t>
            </a:r>
            <a:r>
              <a:rPr lang="en-US" sz="1700" b="1" dirty="0">
                <a:latin typeface="Times New Roman" pitchFamily="18" charset="0"/>
                <a:cs typeface="Times New Roman" pitchFamily="18" charset="0"/>
              </a:rPr>
              <a:t> </a:t>
            </a:r>
            <a:r>
              <a:rPr lang="en-US" sz="1700" dirty="0" err="1">
                <a:latin typeface="Times New Roman" pitchFamily="18" charset="0"/>
                <a:cs typeface="Times New Roman" pitchFamily="18" charset="0"/>
              </a:rPr>
              <a:t>Hỗ</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trợ</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ngôn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ngữ</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truy</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vấn</a:t>
            </a:r>
            <a:endParaRPr lang="en-US" sz="1700" dirty="0">
              <a:latin typeface="Times New Roman" pitchFamily="18" charset="0"/>
              <a:cs typeface="Times New Roman" pitchFamily="18" charset="0"/>
            </a:endParaRPr>
          </a:p>
          <a:p>
            <a:r>
              <a:rPr lang="en-US" sz="1700" dirty="0" err="1">
                <a:latin typeface="Times New Roman" pitchFamily="18" charset="0"/>
                <a:cs typeface="Times New Roman" pitchFamily="18" charset="0"/>
              </a:rPr>
              <a:t>Kết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nối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bảo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mậ</a:t>
            </a:r>
            <a:r>
              <a:rPr lang="en-US" sz="1700" b="1" dirty="0" err="1">
                <a:latin typeface="Times New Roman" pitchFamily="18" charset="0"/>
                <a:cs typeface="Times New Roman" pitchFamily="18" charset="0"/>
              </a:rPr>
              <a:t>t</a:t>
            </a:r>
            <a:endParaRPr lang="en-US" sz="1700" b="1" dirty="0">
              <a:latin typeface="Times New Roman" pitchFamily="18" charset="0"/>
              <a:cs typeface="Times New Roman" pitchFamily="18" charset="0"/>
            </a:endParaRPr>
          </a:p>
          <a:p>
            <a:r>
              <a:rPr lang="en-US" sz="1700" dirty="0" err="1">
                <a:latin typeface="Times New Roman" pitchFamily="18" charset="0"/>
                <a:cs typeface="Times New Roman" pitchFamily="18" charset="0"/>
              </a:rPr>
              <a:t>Tính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linh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động</a:t>
            </a:r>
            <a:endParaRPr lang="en-US" sz="1700" dirty="0">
              <a:latin typeface="Times New Roman" pitchFamily="18" charset="0"/>
              <a:cs typeface="Times New Roman" pitchFamily="18" charset="0"/>
            </a:endParaRPr>
          </a:p>
          <a:p>
            <a:r>
              <a:rPr lang="en-US" sz="1700" dirty="0" err="1">
                <a:latin typeface="Times New Roman" pitchFamily="18" charset="0"/>
                <a:cs typeface="Times New Roman" pitchFamily="18" charset="0"/>
              </a:rPr>
              <a:t>Sự</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phân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phối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rộng</a:t>
            </a:r>
            <a:endParaRPr lang="en-US" sz="1700" dirty="0">
              <a:latin typeface="Times New Roman" pitchFamily="18" charset="0"/>
              <a:cs typeface="Times New Roman" pitchFamily="18" charset="0"/>
            </a:endParaRPr>
          </a:p>
          <a:p>
            <a:r>
              <a:rPr lang="en-US" sz="1700" dirty="0" err="1">
                <a:latin typeface="Times New Roman" pitchFamily="18" charset="0"/>
                <a:cs typeface="Times New Roman" pitchFamily="18" charset="0"/>
              </a:rPr>
              <a:t>Sự</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hỗ</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trợ</a:t>
            </a:r>
            <a:endParaRPr lang="en-US" sz="17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73423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down)">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down)">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wipe(down)">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down)">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813059" cy="1152144"/>
          </a:xfrm>
        </p:spPr>
        <p:txBody>
          <a:bodyPr>
            <a:normAutofit fontScale="90000"/>
          </a:bodyPr>
          <a:lstStyle/>
          <a:p>
            <a:pPr algn="l"/>
            <a:r>
              <a:rPr lang="vi-VN" dirty="0"/>
              <a:t>Chương III: Phân tích và thiết kế hệ Thống</a:t>
            </a:r>
            <a:br>
              <a:rPr lang="vi-VN" dirty="0"/>
            </a:br>
            <a:r>
              <a:rPr lang="vi-VN" sz="2700" dirty="0"/>
              <a:t>1, Các chức năng chính của website</a:t>
            </a:r>
            <a:br>
              <a:rPr lang="vi-VN" sz="2700" dirty="0"/>
            </a:br>
            <a:r>
              <a:rPr lang="vi-VN" sz="2700" dirty="0"/>
              <a:t>		Phía người dùng</a:t>
            </a:r>
            <a:endParaRPr lang="en-US" sz="2700" dirty="0"/>
          </a:p>
        </p:txBody>
      </p:sp>
      <p:sp>
        <p:nvSpPr>
          <p:cNvPr id="3" name="Content Placeholder 2"/>
          <p:cNvSpPr>
            <a:spLocks noGrp="1"/>
          </p:cNvSpPr>
          <p:nvPr>
            <p:ph sz="half" idx="1"/>
          </p:nvPr>
        </p:nvSpPr>
        <p:spPr>
          <a:xfrm>
            <a:off x="393191" y="1152145"/>
            <a:ext cx="11118227" cy="5577839"/>
          </a:xfrm>
        </p:spPr>
        <p:txBody>
          <a:bodyPr>
            <a:noAutofit/>
          </a:bodyPr>
          <a:lstStyle/>
          <a:p>
            <a:pPr marL="0" indent="0">
              <a:buNone/>
            </a:pPr>
            <a:r>
              <a:rPr lang="vi-VN" sz="1800" b="1" dirty="0">
                <a:latin typeface="+mj-lt"/>
              </a:rPr>
              <a:t>Xem danh sách tour du lịch </a:t>
            </a:r>
            <a:r>
              <a:rPr lang="vi-VN" sz="1800" dirty="0">
                <a:latin typeface="+mj-lt"/>
              </a:rPr>
              <a:t>:  </a:t>
            </a:r>
            <a:r>
              <a:rPr lang="en-US" sz="1800" dirty="0">
                <a:latin typeface="Times New Roman" pitchFamily="18" charset="0"/>
                <a:cs typeface="Times New Roman" pitchFamily="18" charset="0"/>
              </a:rPr>
              <a:t>Website </a:t>
            </a:r>
            <a:r>
              <a:rPr lang="en-US" sz="1800" dirty="0" err="1">
                <a:latin typeface="Times New Roman" pitchFamily="18" charset="0"/>
                <a:cs typeface="Times New Roman" pitchFamily="18" charset="0"/>
              </a:rPr>
              <a:t>liệt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kê</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r>
              <a:rPr lang="en-US" sz="1800" dirty="0">
                <a:latin typeface="Times New Roman" pitchFamily="18" charset="0"/>
                <a:cs typeface="Times New Roman" pitchFamily="18" charset="0"/>
              </a:rPr>
              <a:t>.</a:t>
            </a:r>
          </a:p>
          <a:p>
            <a:pPr marL="0" indent="0">
              <a:buNone/>
            </a:pPr>
            <a:r>
              <a:rPr lang="vi-VN" sz="1800" b="1" dirty="0">
                <a:latin typeface="+mj-lt"/>
              </a:rPr>
              <a:t>Xem chi tiết tour du lịch</a:t>
            </a:r>
            <a:r>
              <a:rPr lang="vi-VN" sz="1800" dirty="0">
                <a:latin typeface="+mj-lt"/>
              </a:rPr>
              <a:t> :  </a:t>
            </a:r>
            <a:r>
              <a:rPr lang="en-US" sz="1800" dirty="0">
                <a:latin typeface="Times New Roman" pitchFamily="18" charset="0"/>
                <a:cs typeface="Times New Roman" pitchFamily="18" charset="0"/>
              </a:rPr>
              <a:t>Website</a:t>
            </a:r>
            <a:r>
              <a:rPr lang="en-US" sz="1800" b="1"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liên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a:t>
            </a:r>
          </a:p>
          <a:p>
            <a:pPr marL="0" indent="0">
              <a:buNone/>
            </a:pPr>
            <a:r>
              <a:rPr lang="vi-VN" sz="1800" b="1" dirty="0">
                <a:latin typeface="+mj-lt"/>
              </a:rPr>
              <a:t>Đặt tour du lịch </a:t>
            </a:r>
            <a:r>
              <a:rPr lang="vi-VN" sz="1800" dirty="0">
                <a:latin typeface="+mj-lt"/>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đặt</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online </a:t>
            </a:r>
            <a:r>
              <a:rPr lang="en-US" sz="1800" dirty="0" err="1">
                <a:latin typeface="Times New Roman" pitchFamily="18" charset="0"/>
                <a:cs typeface="Times New Roman" pitchFamily="18" charset="0"/>
              </a:rPr>
              <a:t>bằng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vào</a:t>
            </a:r>
            <a:r>
              <a:rPr lang="en-US" sz="1800" dirty="0">
                <a:latin typeface="Times New Roman" pitchFamily="18" charset="0"/>
                <a:cs typeface="Times New Roman" pitchFamily="18" charset="0"/>
              </a:rPr>
              <a:t> form </a:t>
            </a:r>
            <a:r>
              <a:rPr lang="en-US" sz="1800" dirty="0" err="1">
                <a:latin typeface="Times New Roman" pitchFamily="18" charset="0"/>
                <a:cs typeface="Times New Roman" pitchFamily="18" charset="0"/>
              </a:rPr>
              <a:t>đặt</a:t>
            </a:r>
            <a:r>
              <a:rPr lang="en-US" sz="1800" dirty="0">
                <a:latin typeface="Times New Roman" pitchFamily="18" charset="0"/>
                <a:cs typeface="Times New Roman" pitchFamily="18" charset="0"/>
              </a:rPr>
              <a:t> tour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website.</a:t>
            </a:r>
          </a:p>
          <a:p>
            <a:pPr marL="0" indent="0">
              <a:buNone/>
            </a:pPr>
            <a:r>
              <a:rPr lang="vi-VN" sz="1800" b="1" dirty="0">
                <a:latin typeface="+mj-lt"/>
              </a:rPr>
              <a:t>Phản hồi ý kiến</a:t>
            </a:r>
            <a:r>
              <a:rPr lang="vi-VN" sz="1800" dirty="0">
                <a:latin typeface="+mj-lt"/>
              </a:rPr>
              <a:t> :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hồi</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nhắn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bằng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cá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form </a:t>
            </a:r>
            <a:r>
              <a:rPr lang="en-US" sz="1800" dirty="0" err="1">
                <a:latin typeface="Times New Roman" pitchFamily="18" charset="0"/>
                <a:cs typeface="Times New Roman" pitchFamily="18" charset="0"/>
              </a:rPr>
              <a:t>phản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hồi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Website</a:t>
            </a:r>
          </a:p>
          <a:p>
            <a:pPr marL="0" indent="0">
              <a:buNone/>
            </a:pPr>
            <a:r>
              <a:rPr lang="vi-VN" sz="1800" b="1" dirty="0">
                <a:latin typeface="+mj-lt"/>
              </a:rPr>
              <a:t>Đăng kí nhận thông báo:</a:t>
            </a:r>
            <a:r>
              <a:rPr lang="vi-VN" sz="1800" dirty="0">
                <a:latin typeface="+mj-lt"/>
              </a:rPr>
              <a:t> Người dùng có thể đăng kí nhận thông báo để  khi một </a:t>
            </a:r>
            <a:r>
              <a:rPr lang="en-US" sz="1800" dirty="0">
                <a:latin typeface="+mj-lt"/>
              </a:rPr>
              <a:t>tour du </a:t>
            </a:r>
            <a:r>
              <a:rPr lang="en-US" sz="1800" dirty="0" err="1">
                <a:latin typeface="+mj-lt"/>
              </a:rPr>
              <a:t>lịch</a:t>
            </a:r>
            <a:r>
              <a:rPr lang="vi-VN" sz="1800" dirty="0">
                <a:latin typeface="+mj-lt"/>
              </a:rPr>
              <a:t> mới </a:t>
            </a:r>
            <a:r>
              <a:rPr lang="en-US" sz="1800" dirty="0" err="1">
                <a:latin typeface="+mj-lt"/>
              </a:rPr>
              <a:t>nhất</a:t>
            </a:r>
            <a:r>
              <a:rPr lang="en-US" sz="1800" dirty="0">
                <a:latin typeface="+mj-lt"/>
              </a:rPr>
              <a:t> </a:t>
            </a:r>
            <a:r>
              <a:rPr lang="en-US" sz="1800" dirty="0" err="1">
                <a:latin typeface="+mj-lt"/>
              </a:rPr>
              <a:t>được</a:t>
            </a:r>
            <a:r>
              <a:rPr lang="en-US" sz="1800" dirty="0">
                <a:latin typeface="+mj-lt"/>
              </a:rPr>
              <a:t> </a:t>
            </a:r>
            <a:r>
              <a:rPr lang="en-US" sz="1800" dirty="0" err="1">
                <a:latin typeface="+mj-lt"/>
              </a:rPr>
              <a:t>cập</a:t>
            </a:r>
            <a:r>
              <a:rPr lang="en-US" sz="1800" dirty="0">
                <a:latin typeface="+mj-lt"/>
              </a:rPr>
              <a:t> </a:t>
            </a:r>
            <a:r>
              <a:rPr lang="en-US" sz="1800" dirty="0" err="1">
                <a:latin typeface="+mj-lt"/>
              </a:rPr>
              <a:t>nhật</a:t>
            </a:r>
            <a:r>
              <a:rPr lang="en-US" sz="1800" dirty="0">
                <a:latin typeface="+mj-lt"/>
              </a:rPr>
              <a:t>.</a:t>
            </a:r>
          </a:p>
          <a:p>
            <a:pPr marL="0" indent="0">
              <a:buNone/>
            </a:pPr>
            <a:r>
              <a:rPr lang="vi-VN" sz="1800" b="1" dirty="0">
                <a:latin typeface="+mj-lt"/>
              </a:rPr>
              <a:t>Phân trang</a:t>
            </a:r>
            <a:r>
              <a:rPr lang="vi-VN" sz="1800" dirty="0">
                <a:latin typeface="+mj-lt"/>
              </a:rPr>
              <a:t> : Website sẽ phân trang khi danh sách có quá nhiều thông tin liệt kê theo dòng cho </a:t>
            </a:r>
            <a:r>
              <a:rPr lang="en-US" sz="1800" dirty="0" err="1">
                <a:latin typeface="+mj-lt"/>
              </a:rPr>
              <a:t>người</a:t>
            </a:r>
            <a:r>
              <a:rPr lang="en-US" sz="1800" dirty="0">
                <a:latin typeface="+mj-lt"/>
              </a:rPr>
              <a:t> </a:t>
            </a:r>
            <a:r>
              <a:rPr lang="en-US" sz="1800" dirty="0" err="1">
                <a:latin typeface="+mj-lt"/>
              </a:rPr>
              <a:t>dùng</a:t>
            </a:r>
            <a:r>
              <a:rPr lang="vi-VN" sz="1800" dirty="0">
                <a:latin typeface="+mj-lt"/>
              </a:rPr>
              <a:t> dễ quan sát hơn.</a:t>
            </a:r>
            <a:endParaRPr lang="en-US" sz="1800" dirty="0">
              <a:latin typeface="+mj-lt"/>
            </a:endParaRPr>
          </a:p>
          <a:p>
            <a:pPr marL="0" indent="0">
              <a:buNone/>
            </a:pPr>
            <a:endParaRPr lang="en-US" sz="18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60697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3">
                                            <p:txEl>
                                              <p:pRg st="3" end="3"/>
                                            </p:txEl>
                                          </p:spTgt>
                                        </p:tgtEl>
                                      </p:cBhvr>
                                    </p:animEffect>
                                    <p:animScale>
                                      <p:cBhvr>
                                        <p:cTn id="22" dur="250" autoRev="1" fill="hold"/>
                                        <p:tgtEl>
                                          <p:spTgt spid="3">
                                            <p:txEl>
                                              <p:pRg st="3" end="3"/>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3">
                                            <p:txEl>
                                              <p:pRg st="4" end="4"/>
                                            </p:txEl>
                                          </p:spTgt>
                                        </p:tgtEl>
                                      </p:cBhvr>
                                    </p:animEffect>
                                    <p:animScale>
                                      <p:cBhvr>
                                        <p:cTn id="27" dur="250" autoRev="1" fill="hold"/>
                                        <p:tgtEl>
                                          <p:spTgt spid="3">
                                            <p:txEl>
                                              <p:pRg st="4" end="4"/>
                                            </p:txEl>
                                          </p:spTgt>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nodeType="clickEffect">
                                  <p:stCondLst>
                                    <p:cond delay="0"/>
                                  </p:stCondLst>
                                  <p:childTnLst>
                                    <p:animEffect transition="out" filter="fade">
                                      <p:cBhvr>
                                        <p:cTn id="31" dur="500" tmFilter="0, 0; .2, .5; .8, .5; 1, 0"/>
                                        <p:tgtEl>
                                          <p:spTgt spid="3">
                                            <p:txEl>
                                              <p:pRg st="5" end="5"/>
                                            </p:txEl>
                                          </p:spTgt>
                                        </p:tgtEl>
                                      </p:cBhvr>
                                    </p:animEffect>
                                    <p:animScale>
                                      <p:cBhvr>
                                        <p:cTn id="32" dur="250" autoRev="1" fill="hold"/>
                                        <p:tgtEl>
                                          <p:spTgt spid="3">
                                            <p:txEl>
                                              <p:pRg st="5" end="5"/>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813059" cy="1152144"/>
          </a:xfrm>
        </p:spPr>
        <p:txBody>
          <a:bodyPr>
            <a:normAutofit fontScale="90000"/>
          </a:bodyPr>
          <a:lstStyle/>
          <a:p>
            <a:pPr algn="l"/>
            <a:r>
              <a:rPr lang="vi-VN" dirty="0"/>
              <a:t>Chương III: Phân tích và thiết kế hệ Thống</a:t>
            </a:r>
            <a:br>
              <a:rPr lang="vi-VN" dirty="0"/>
            </a:br>
            <a:r>
              <a:rPr lang="vi-VN" sz="2700" dirty="0"/>
              <a:t>1, Các chức năng chính của website</a:t>
            </a:r>
            <a:br>
              <a:rPr lang="vi-VN" sz="2700" dirty="0"/>
            </a:br>
            <a:r>
              <a:rPr lang="vi-VN" sz="2700" dirty="0"/>
              <a:t>		Phía người quản trị</a:t>
            </a:r>
            <a:endParaRPr lang="en-US" sz="2700" dirty="0"/>
          </a:p>
        </p:txBody>
      </p:sp>
      <p:sp>
        <p:nvSpPr>
          <p:cNvPr id="3" name="Content Placeholder 2"/>
          <p:cNvSpPr>
            <a:spLocks noGrp="1"/>
          </p:cNvSpPr>
          <p:nvPr>
            <p:ph sz="half" idx="1"/>
          </p:nvPr>
        </p:nvSpPr>
        <p:spPr>
          <a:xfrm>
            <a:off x="393191" y="1152145"/>
            <a:ext cx="11155805" cy="5577839"/>
          </a:xfrm>
        </p:spPr>
        <p:txBody>
          <a:bodyPr>
            <a:noAutofit/>
          </a:bodyPr>
          <a:lstStyle/>
          <a:p>
            <a:pPr marL="0" indent="0">
              <a:lnSpc>
                <a:spcPct val="100000"/>
              </a:lnSpc>
              <a:buNone/>
            </a:pPr>
            <a:r>
              <a:rPr lang="vi-VN" sz="1600" b="1" dirty="0">
                <a:latin typeface="+mj-lt"/>
              </a:rPr>
              <a:t>Đăng nhập tài khoản Admin</a:t>
            </a:r>
            <a:r>
              <a:rPr lang="vi-VN" sz="1600" dirty="0">
                <a:latin typeface="+mj-lt"/>
              </a:rPr>
              <a:t> : </a:t>
            </a:r>
            <a:r>
              <a:rPr lang="en-US" sz="1600" dirty="0" err="1">
                <a:latin typeface="Times New Roman" pitchFamily="18" charset="0"/>
                <a:cs typeface="Times New Roman" pitchFamily="18" charset="0"/>
              </a:rPr>
              <a:t>Để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người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dùng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bắt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buộc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phải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tài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khoản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kiểm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duyệt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bởi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mj-lt"/>
              </a:rPr>
              <a:t>.</a:t>
            </a:r>
          </a:p>
          <a:p>
            <a:pPr marL="0" indent="0">
              <a:lnSpc>
                <a:spcPct val="100000"/>
              </a:lnSpc>
              <a:buNone/>
            </a:pPr>
            <a:r>
              <a:rPr lang="vi-VN" sz="1600" b="1" dirty="0">
                <a:latin typeface="+mj-lt"/>
              </a:rPr>
              <a:t>Đăng xuất </a:t>
            </a:r>
            <a:r>
              <a:rPr lang="vi-VN" sz="1600" dirty="0">
                <a:latin typeface="+mj-lt"/>
              </a:rPr>
              <a:t>: </a:t>
            </a:r>
            <a:r>
              <a:rPr lang="en-US" sz="1600" dirty="0" err="1">
                <a:latin typeface="Times New Roman" pitchFamily="18" charset="0"/>
                <a:cs typeface="Times New Roman" pitchFamily="18" charset="0"/>
              </a:rPr>
              <a:t>Người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thoát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khỏi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sau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kết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thúc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việc</a:t>
            </a:r>
            <a:r>
              <a:rPr lang="en-US" sz="1600" dirty="0">
                <a:latin typeface="Times New Roman" pitchFamily="18" charset="0"/>
                <a:cs typeface="Times New Roman" pitchFamily="18" charset="0"/>
              </a:rPr>
              <a:t>.</a:t>
            </a:r>
          </a:p>
          <a:p>
            <a:pPr marL="0" indent="0">
              <a:lnSpc>
                <a:spcPct val="100000"/>
              </a:lnSpc>
              <a:buNone/>
            </a:pPr>
            <a:r>
              <a:rPr lang="vi-VN" sz="1600" b="1" dirty="0">
                <a:latin typeface="Times New Roman" pitchFamily="18" charset="0"/>
                <a:cs typeface="Times New Roman" pitchFamily="18" charset="0"/>
              </a:rPr>
              <a:t>Thêm tour du lịch</a:t>
            </a:r>
            <a:r>
              <a:rPr lang="vi-VN"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Người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thêm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bất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kì</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loại</a:t>
            </a:r>
            <a:r>
              <a:rPr lang="en-US" sz="1600" dirty="0">
                <a:latin typeface="Times New Roman" pitchFamily="18" charset="0"/>
                <a:cs typeface="Times New Roman" pitchFamily="18" charset="0"/>
              </a:rPr>
              <a:t> tour du </a:t>
            </a:r>
            <a:r>
              <a:rPr lang="en-US" sz="1600" dirty="0" err="1">
                <a:latin typeface="Times New Roman" pitchFamily="18" charset="0"/>
                <a:cs typeface="Times New Roman" pitchFamily="18" charset="0"/>
              </a:rPr>
              <a:t>lịch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bằng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cách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thông</a:t>
            </a:r>
            <a:r>
              <a:rPr lang="en-US" sz="1600" dirty="0">
                <a:latin typeface="Times New Roman" pitchFamily="18" charset="0"/>
                <a:cs typeface="Times New Roman" pitchFamily="18" charset="0"/>
              </a:rPr>
              <a:t> tin </a:t>
            </a:r>
            <a:r>
              <a:rPr lang="en-US" sz="1600" dirty="0" err="1">
                <a:latin typeface="Times New Roman" pitchFamily="18" charset="0"/>
                <a:cs typeface="Times New Roman" pitchFamily="18" charset="0"/>
              </a:rPr>
              <a:t>đến</a:t>
            </a:r>
            <a:r>
              <a:rPr lang="en-US" sz="1600" dirty="0">
                <a:latin typeface="Times New Roman" pitchFamily="18" charset="0"/>
                <a:cs typeface="Times New Roman" pitchFamily="18" charset="0"/>
              </a:rPr>
              <a:t> tour du </a:t>
            </a:r>
            <a:r>
              <a:rPr lang="en-US" sz="1600" dirty="0" err="1">
                <a:latin typeface="Times New Roman" pitchFamily="18" charset="0"/>
                <a:cs typeface="Times New Roman" pitchFamily="18" charset="0"/>
              </a:rPr>
              <a:t>lịch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đó</a:t>
            </a:r>
            <a:r>
              <a:rPr lang="vi-VN" sz="1600" dirty="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marL="0" indent="0">
              <a:lnSpc>
                <a:spcPct val="100000"/>
              </a:lnSpc>
              <a:buNone/>
            </a:pPr>
            <a:r>
              <a:rPr lang="vi-VN" sz="1600" b="1" dirty="0">
                <a:latin typeface="Times New Roman" pitchFamily="18" charset="0"/>
                <a:cs typeface="Times New Roman" pitchFamily="18" charset="0"/>
              </a:rPr>
              <a:t>Sửa tour du lịch</a:t>
            </a:r>
            <a:r>
              <a:rPr lang="vi-VN" sz="1600" dirty="0">
                <a:latin typeface="Times New Roman" pitchFamily="18" charset="0"/>
                <a:cs typeface="Times New Roman" pitchFamily="18" charset="0"/>
              </a:rPr>
              <a:t>: Người quản trị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vi-VN" sz="1600" dirty="0">
                <a:latin typeface="Times New Roman" pitchFamily="18" charset="0"/>
                <a:cs typeface="Times New Roman" pitchFamily="18" charset="0"/>
              </a:rPr>
              <a:t>có thể sửa đổi tour du lịch cho phù hợp với người tiêu dùng hoặc các tour du lịch lỗi.</a:t>
            </a:r>
            <a:endParaRPr lang="en-US" sz="1600" dirty="0">
              <a:latin typeface="Times New Roman" pitchFamily="18" charset="0"/>
              <a:cs typeface="Times New Roman" pitchFamily="18" charset="0"/>
            </a:endParaRPr>
          </a:p>
          <a:p>
            <a:pPr marL="0" indent="0">
              <a:lnSpc>
                <a:spcPct val="100000"/>
              </a:lnSpc>
              <a:buNone/>
            </a:pPr>
            <a:r>
              <a:rPr lang="vi-VN" sz="1600" b="1" dirty="0">
                <a:latin typeface="Times New Roman" pitchFamily="18" charset="0"/>
                <a:cs typeface="Times New Roman" pitchFamily="18" charset="0"/>
              </a:rPr>
              <a:t>Xóa tour du lịch</a:t>
            </a:r>
            <a:r>
              <a:rPr lang="vi-VN" sz="1600" dirty="0">
                <a:latin typeface="Times New Roman" pitchFamily="18" charset="0"/>
                <a:cs typeface="Times New Roman" pitchFamily="18" charset="0"/>
              </a:rPr>
              <a:t>: Người quản trị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vi-VN" sz="1600" dirty="0">
                <a:latin typeface="Times New Roman" pitchFamily="18" charset="0"/>
                <a:cs typeface="Times New Roman" pitchFamily="18" charset="0"/>
              </a:rPr>
              <a:t>có thể xóa các tour du lịch</a:t>
            </a:r>
            <a:r>
              <a:rPr lang="en-US" sz="1600" dirty="0">
                <a:latin typeface="+mj-lt"/>
              </a:rPr>
              <a:t>.</a:t>
            </a:r>
          </a:p>
          <a:p>
            <a:pPr marL="0" indent="0">
              <a:lnSpc>
                <a:spcPct val="100000"/>
              </a:lnSpc>
              <a:buNone/>
            </a:pPr>
            <a:r>
              <a:rPr lang="vi-VN" sz="1600" b="1" dirty="0">
                <a:latin typeface="+mj-lt"/>
              </a:rPr>
              <a:t>Xem tour du lịch</a:t>
            </a:r>
            <a:r>
              <a:rPr lang="vi-VN" sz="1600" dirty="0">
                <a:latin typeface="+mj-lt"/>
              </a:rPr>
              <a:t>: Người quản trị </a:t>
            </a:r>
            <a:r>
              <a:rPr lang="en-US" sz="1600" dirty="0" err="1">
                <a:latin typeface="+mj-lt"/>
              </a:rPr>
              <a:t>viên</a:t>
            </a:r>
            <a:r>
              <a:rPr lang="en-US" sz="1600" dirty="0">
                <a:latin typeface="+mj-lt"/>
              </a:rPr>
              <a:t> </a:t>
            </a:r>
            <a:r>
              <a:rPr lang="vi-VN" sz="1600" dirty="0">
                <a:latin typeface="+mj-lt"/>
              </a:rPr>
              <a:t>có thể xem tour du lịch </a:t>
            </a:r>
            <a:r>
              <a:rPr lang="en-US" sz="1600" dirty="0" err="1">
                <a:latin typeface="+mj-lt"/>
              </a:rPr>
              <a:t>mà</a:t>
            </a:r>
            <a:r>
              <a:rPr lang="en-US" sz="1600" dirty="0">
                <a:latin typeface="+mj-lt"/>
              </a:rPr>
              <a:t> </a:t>
            </a:r>
            <a:r>
              <a:rPr lang="en-US" sz="1600" dirty="0" err="1">
                <a:latin typeface="+mj-lt"/>
              </a:rPr>
              <a:t>vừa</a:t>
            </a:r>
            <a:r>
              <a:rPr lang="en-US" sz="1600" dirty="0">
                <a:latin typeface="+mj-lt"/>
              </a:rPr>
              <a:t> </a:t>
            </a:r>
            <a:r>
              <a:rPr lang="en-US" sz="1600" dirty="0" err="1">
                <a:latin typeface="+mj-lt"/>
              </a:rPr>
              <a:t>được</a:t>
            </a:r>
            <a:r>
              <a:rPr lang="en-US" sz="1600" dirty="0">
                <a:latin typeface="+mj-lt"/>
              </a:rPr>
              <a:t> </a:t>
            </a:r>
            <a:r>
              <a:rPr lang="en-US" sz="1600" dirty="0" err="1">
                <a:latin typeface="+mj-lt"/>
              </a:rPr>
              <a:t>thêm</a:t>
            </a:r>
            <a:r>
              <a:rPr lang="en-US" sz="1600" dirty="0">
                <a:latin typeface="+mj-lt"/>
              </a:rPr>
              <a:t> </a:t>
            </a:r>
            <a:r>
              <a:rPr lang="en-US" sz="1600" dirty="0" err="1">
                <a:latin typeface="+mj-lt"/>
              </a:rPr>
              <a:t>mới</a:t>
            </a:r>
            <a:r>
              <a:rPr lang="en-US" sz="1600" dirty="0">
                <a:latin typeface="+mj-lt"/>
              </a:rPr>
              <a:t> </a:t>
            </a:r>
            <a:r>
              <a:rPr lang="en-US" sz="1600" dirty="0" err="1">
                <a:latin typeface="+mj-lt"/>
              </a:rPr>
              <a:t>tại</a:t>
            </a:r>
            <a:r>
              <a:rPr lang="en-US" sz="1600" dirty="0">
                <a:latin typeface="+mj-lt"/>
              </a:rPr>
              <a:t> </a:t>
            </a:r>
            <a:r>
              <a:rPr lang="en-US" sz="1600" dirty="0" err="1">
                <a:latin typeface="+mj-lt"/>
              </a:rPr>
              <a:t>hệ</a:t>
            </a:r>
            <a:r>
              <a:rPr lang="en-US" sz="1600" dirty="0">
                <a:latin typeface="+mj-lt"/>
              </a:rPr>
              <a:t> </a:t>
            </a:r>
            <a:r>
              <a:rPr lang="en-US" sz="1600" dirty="0" err="1">
                <a:latin typeface="+mj-lt"/>
              </a:rPr>
              <a:t>thống</a:t>
            </a:r>
            <a:r>
              <a:rPr lang="en-US" sz="1600" dirty="0">
                <a:latin typeface="+mj-lt"/>
              </a:rPr>
              <a:t>.</a:t>
            </a:r>
          </a:p>
          <a:p>
            <a:pPr marL="0" indent="0">
              <a:lnSpc>
                <a:spcPct val="100000"/>
              </a:lnSpc>
              <a:buNone/>
            </a:pPr>
            <a:r>
              <a:rPr lang="vi-VN" sz="1600" b="1" dirty="0">
                <a:latin typeface="+mj-lt"/>
              </a:rPr>
              <a:t>Xem chi tiết tour du lịch</a:t>
            </a:r>
            <a:r>
              <a:rPr lang="vi-VN" sz="1600" dirty="0">
                <a:latin typeface="+mj-lt"/>
              </a:rPr>
              <a:t>: Người quản trị </a:t>
            </a:r>
            <a:r>
              <a:rPr lang="en-US" sz="1600" dirty="0" err="1">
                <a:latin typeface="+mj-lt"/>
              </a:rPr>
              <a:t>viên</a:t>
            </a:r>
            <a:r>
              <a:rPr lang="en-US" sz="1600" dirty="0">
                <a:latin typeface="+mj-lt"/>
              </a:rPr>
              <a:t> </a:t>
            </a:r>
            <a:r>
              <a:rPr lang="vi-VN" sz="1600" dirty="0">
                <a:latin typeface="+mj-lt"/>
              </a:rPr>
              <a:t>có thể xem chi tiết bất cứ tour du lịch nào</a:t>
            </a:r>
            <a:r>
              <a:rPr lang="en-US" sz="1600" dirty="0">
                <a:latin typeface="+mj-lt"/>
              </a:rPr>
              <a:t> </a:t>
            </a:r>
            <a:r>
              <a:rPr lang="en-US" sz="1600" dirty="0" err="1">
                <a:latin typeface="+mj-lt"/>
              </a:rPr>
              <a:t>tại</a:t>
            </a:r>
            <a:r>
              <a:rPr lang="en-US" sz="1600" dirty="0">
                <a:latin typeface="+mj-lt"/>
              </a:rPr>
              <a:t> </a:t>
            </a:r>
            <a:r>
              <a:rPr lang="en-US" sz="1600" dirty="0" err="1">
                <a:latin typeface="+mj-lt"/>
              </a:rPr>
              <a:t>hệ</a:t>
            </a:r>
            <a:r>
              <a:rPr lang="en-US" sz="1600" dirty="0">
                <a:latin typeface="+mj-lt"/>
              </a:rPr>
              <a:t> </a:t>
            </a:r>
            <a:r>
              <a:rPr lang="en-US" sz="1600" dirty="0" err="1">
                <a:latin typeface="+mj-lt"/>
              </a:rPr>
              <a:t>thống</a:t>
            </a:r>
            <a:r>
              <a:rPr lang="en-US" sz="1600" dirty="0">
                <a:latin typeface="+mj-lt"/>
              </a:rPr>
              <a:t>.</a:t>
            </a:r>
          </a:p>
          <a:p>
            <a:pPr marL="0" indent="0">
              <a:lnSpc>
                <a:spcPct val="100000"/>
              </a:lnSpc>
              <a:buNone/>
            </a:pPr>
            <a:r>
              <a:rPr lang="vi-VN" sz="1600" b="1" dirty="0">
                <a:latin typeface="+mj-lt"/>
              </a:rPr>
              <a:t>Quản lý hóa đơn</a:t>
            </a:r>
            <a:r>
              <a:rPr lang="vi-VN" sz="1600" dirty="0">
                <a:latin typeface="+mj-lt"/>
              </a:rPr>
              <a:t> :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xem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những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khách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hàng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đã</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đặt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mua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vé</a:t>
            </a:r>
            <a:r>
              <a:rPr lang="en-US" sz="1600" dirty="0">
                <a:latin typeface="Times New Roman" pitchFamily="18" charset="0"/>
                <a:cs typeface="Times New Roman" pitchFamily="18" charset="0"/>
              </a:rPr>
              <a:t> tour du </a:t>
            </a:r>
            <a:r>
              <a:rPr lang="en-US" sz="1600" dirty="0" err="1">
                <a:latin typeface="Times New Roman" pitchFamily="18" charset="0"/>
                <a:cs typeface="Times New Roman" pitchFamily="18" charset="0"/>
              </a:rPr>
              <a:t>lịch</a:t>
            </a:r>
            <a:r>
              <a:rPr lang="en-US" sz="1600" dirty="0">
                <a:latin typeface="Times New Roman" pitchFamily="18" charset="0"/>
                <a:cs typeface="Times New Roman" pitchFamily="18" charset="0"/>
              </a:rPr>
              <a:t> online </a:t>
            </a:r>
            <a:r>
              <a:rPr lang="en-US" sz="1600" dirty="0" err="1">
                <a:latin typeface="Times New Roman" pitchFamily="18" charset="0"/>
                <a:cs typeface="Times New Roman" pitchFamily="18" charset="0"/>
              </a:rPr>
              <a:t>tại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p>
          <a:p>
            <a:pPr marL="0" indent="0">
              <a:lnSpc>
                <a:spcPct val="100000"/>
              </a:lnSpc>
              <a:buNone/>
            </a:pPr>
            <a:r>
              <a:rPr lang="vi-VN" sz="1600" b="1" dirty="0">
                <a:latin typeface="Times New Roman" pitchFamily="18" charset="0"/>
                <a:cs typeface="Times New Roman" pitchFamily="18" charset="0"/>
              </a:rPr>
              <a:t>Danh sách ý kiến phản hồi </a:t>
            </a:r>
            <a:r>
              <a:rPr lang="vi-VN"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xem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những</a:t>
            </a:r>
            <a:r>
              <a:rPr lang="en-US" sz="1600" dirty="0">
                <a:latin typeface="Times New Roman" pitchFamily="18" charset="0"/>
                <a:cs typeface="Times New Roman" pitchFamily="18" charset="0"/>
              </a:rPr>
              <a:t> tin </a:t>
            </a:r>
            <a:r>
              <a:rPr lang="en-US" sz="1600" dirty="0" err="1">
                <a:latin typeface="Times New Roman" pitchFamily="18" charset="0"/>
                <a:cs typeface="Times New Roman" pitchFamily="18" charset="0"/>
              </a:rPr>
              <a:t>nhắn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từ</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khách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hàng</a:t>
            </a:r>
            <a:r>
              <a:rPr lang="en-US"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kê</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hiển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thị</a:t>
            </a:r>
            <a:r>
              <a:rPr lang="en-US" sz="1600" dirty="0">
                <a:latin typeface="Times New Roman" pitchFamily="18" charset="0"/>
                <a:cs typeface="Times New Roman" pitchFamily="18" charset="0"/>
              </a:rPr>
              <a:t>.</a:t>
            </a:r>
          </a:p>
          <a:p>
            <a:pPr marL="0" indent="0">
              <a:lnSpc>
                <a:spcPct val="100000"/>
              </a:lnSpc>
              <a:buNone/>
            </a:pPr>
            <a:r>
              <a:rPr lang="vi-VN" sz="1600" b="1" dirty="0">
                <a:latin typeface="+mj-lt"/>
              </a:rPr>
              <a:t>Xóa phản hồi</a:t>
            </a:r>
            <a:r>
              <a:rPr lang="vi-VN" sz="1600" dirty="0">
                <a:latin typeface="+mj-lt"/>
              </a:rPr>
              <a:t> :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xóa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bất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cứ</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hồi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nào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từ</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a:t>
            </a:r>
          </a:p>
          <a:p>
            <a:pPr marL="0" indent="0">
              <a:lnSpc>
                <a:spcPct val="100000"/>
              </a:lnSpc>
              <a:buNone/>
            </a:pPr>
            <a:r>
              <a:rPr lang="vi-VN" sz="1600" b="1" dirty="0">
                <a:latin typeface="Times New Roman" pitchFamily="18" charset="0"/>
                <a:cs typeface="Times New Roman" pitchFamily="18" charset="0"/>
              </a:rPr>
              <a:t>Khách hàng đăng kí nhận </a:t>
            </a:r>
            <a:r>
              <a:rPr lang="en-US" sz="1600" b="1" dirty="0" err="1">
                <a:latin typeface="Times New Roman" pitchFamily="18" charset="0"/>
                <a:cs typeface="Times New Roman" pitchFamily="18" charset="0"/>
              </a:rPr>
              <a:t>thông</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báo</a:t>
            </a:r>
            <a:r>
              <a:rPr lang="vi-VN" sz="1600" b="1" dirty="0">
                <a:latin typeface="Times New Roman" pitchFamily="18" charset="0"/>
                <a:cs typeface="Times New Roman" pitchFamily="18" charset="0"/>
              </a:rPr>
              <a:t> mới</a:t>
            </a:r>
            <a:r>
              <a:rPr lang="vi-VN" sz="1600" dirty="0">
                <a:latin typeface="Times New Roman" pitchFamily="18" charset="0"/>
                <a:cs typeface="Times New Roman" pitchFamily="18" charset="0"/>
              </a:rPr>
              <a:t> : Người quản trị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vi-VN" sz="1600" dirty="0">
                <a:latin typeface="Times New Roman" pitchFamily="18" charset="0"/>
                <a:cs typeface="Times New Roman" pitchFamily="18" charset="0"/>
              </a:rPr>
              <a:t>có thể xem danh sách các khách hàng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kí</a:t>
            </a:r>
            <a:r>
              <a:rPr lang="en-US" sz="1600" dirty="0">
                <a:latin typeface="Times New Roman" pitchFamily="18" charset="0"/>
                <a:cs typeface="Times New Roman" pitchFamily="18" charset="0"/>
              </a:rPr>
              <a:t> qua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chỉ</a:t>
            </a:r>
            <a:r>
              <a:rPr lang="en-US" sz="1600" dirty="0">
                <a:latin typeface="Times New Roman" pitchFamily="18" charset="0"/>
                <a:cs typeface="Times New Roman" pitchFamily="18" charset="0"/>
              </a:rPr>
              <a:t> email</a:t>
            </a:r>
            <a:r>
              <a:rPr lang="vi-VN" sz="1600" dirty="0">
                <a:latin typeface="Times New Roman" pitchFamily="18" charset="0"/>
                <a:cs typeface="Times New Roman" pitchFamily="18" charset="0"/>
              </a:rPr>
              <a:t> để hệ thống thông báo.</a:t>
            </a:r>
            <a:endParaRPr lang="en-US" sz="1600" dirty="0">
              <a:latin typeface="Times New Roman" pitchFamily="18" charset="0"/>
              <a:cs typeface="Times New Roman" pitchFamily="18" charset="0"/>
            </a:endParaRPr>
          </a:p>
          <a:p>
            <a:pPr marL="0" indent="0">
              <a:lnSpc>
                <a:spcPct val="100000"/>
              </a:lnSpc>
              <a:buNone/>
            </a:pPr>
            <a:r>
              <a:rPr lang="vi-VN" sz="1600" b="1" dirty="0">
                <a:latin typeface="+mj-lt"/>
              </a:rPr>
              <a:t>Xóa </a:t>
            </a:r>
            <a:r>
              <a:rPr lang="en-US" sz="1600" b="1" dirty="0">
                <a:latin typeface="Times New Roman" pitchFamily="18" charset="0"/>
                <a:cs typeface="Times New Roman" pitchFamily="18" charset="0"/>
              </a:rPr>
              <a:t>email </a:t>
            </a:r>
            <a:r>
              <a:rPr lang="en-US" sz="1600" b="1" dirty="0" err="1">
                <a:latin typeface="Times New Roman" pitchFamily="18" charset="0"/>
                <a:cs typeface="Times New Roman" pitchFamily="18" charset="0"/>
              </a:rPr>
              <a:t>đăng</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kí</a:t>
            </a:r>
            <a:r>
              <a:rPr lang="en-US" sz="1600" b="1" dirty="0">
                <a:latin typeface="Times New Roman" pitchFamily="18" charset="0"/>
                <a:cs typeface="Times New Roman" pitchFamily="18" charset="0"/>
              </a:rPr>
              <a:t> </a:t>
            </a:r>
            <a:r>
              <a:rPr lang="en-US" sz="1600" b="1" dirty="0" err="1">
                <a:latin typeface="Times New Roman" pitchFamily="18" charset="0"/>
                <a:cs typeface="Times New Roman" pitchFamily="18" charset="0"/>
              </a:rPr>
              <a:t>nhận</a:t>
            </a:r>
            <a:r>
              <a:rPr lang="en-US" sz="1600" b="1" dirty="0">
                <a:latin typeface="Times New Roman" pitchFamily="18" charset="0"/>
                <a:cs typeface="Times New Roman" pitchFamily="18" charset="0"/>
              </a:rPr>
              <a:t> tin </a:t>
            </a:r>
            <a:r>
              <a:rPr lang="en-US" sz="1600" b="1" dirty="0" err="1">
                <a:latin typeface="Times New Roman" pitchFamily="18" charset="0"/>
                <a:cs typeface="Times New Roman" pitchFamily="18" charset="0"/>
              </a:rPr>
              <a:t>mới</a:t>
            </a:r>
            <a:r>
              <a:rPr lang="vi-VN" sz="1600" dirty="0">
                <a:latin typeface="Times New Roman" pitchFamily="18" charset="0"/>
                <a:cs typeface="Times New Roman" pitchFamily="18" charset="0"/>
              </a:rPr>
              <a:t> : </a:t>
            </a:r>
            <a:r>
              <a:rPr lang="en-US" sz="1600" dirty="0" err="1">
                <a:latin typeface="Times New Roman" pitchFamily="18" charset="0"/>
                <a:cs typeface="Times New Roman" pitchFamily="18" charset="0"/>
              </a:rPr>
              <a:t>Quản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trị</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xóa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địa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chỉ</a:t>
            </a:r>
            <a:r>
              <a:rPr lang="en-US" sz="1600" dirty="0">
                <a:latin typeface="Times New Roman" pitchFamily="18" charset="0"/>
                <a:cs typeface="Times New Roman" pitchFamily="18" charset="0"/>
              </a:rPr>
              <a:t> email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khách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hàng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từ</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294920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txEl>
                                              <p:pRg st="2" end="2"/>
                                            </p:txEl>
                                          </p:spTgt>
                                        </p:tgtEl>
                                      </p:cBhvr>
                                    </p:animEffect>
                                    <p:animScale>
                                      <p:cBhvr>
                                        <p:cTn id="17" dur="250" autoRev="1" fill="hold"/>
                                        <p:tgtEl>
                                          <p:spTgt spid="3">
                                            <p:txEl>
                                              <p:pRg st="2" end="2"/>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3">
                                            <p:txEl>
                                              <p:pRg st="3" end="3"/>
                                            </p:txEl>
                                          </p:spTgt>
                                        </p:tgtEl>
                                      </p:cBhvr>
                                    </p:animEffect>
                                    <p:animScale>
                                      <p:cBhvr>
                                        <p:cTn id="22" dur="250" autoRev="1" fill="hold"/>
                                        <p:tgtEl>
                                          <p:spTgt spid="3">
                                            <p:txEl>
                                              <p:pRg st="3" end="3"/>
                                            </p:txEl>
                                          </p:spTgt>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26" presetClass="emph" presetSubtype="0" fill="hold" grpId="0" nodeType="clickEffect">
                                  <p:stCondLst>
                                    <p:cond delay="0"/>
                                  </p:stCondLst>
                                  <p:childTnLst>
                                    <p:animEffect transition="out" filter="fade">
                                      <p:cBhvr>
                                        <p:cTn id="26" dur="500" tmFilter="0, 0; .2, .5; .8, .5; 1, 0"/>
                                        <p:tgtEl>
                                          <p:spTgt spid="3">
                                            <p:txEl>
                                              <p:pRg st="4" end="4"/>
                                            </p:txEl>
                                          </p:spTgt>
                                        </p:tgtEl>
                                      </p:cBhvr>
                                    </p:animEffect>
                                    <p:animScale>
                                      <p:cBhvr>
                                        <p:cTn id="27" dur="250" autoRev="1" fill="hold"/>
                                        <p:tgtEl>
                                          <p:spTgt spid="3">
                                            <p:txEl>
                                              <p:pRg st="4" end="4"/>
                                            </p:txEl>
                                          </p:spTgt>
                                        </p:tgtEl>
                                      </p:cBhvr>
                                      <p:by x="105000" y="105000"/>
                                    </p:animScale>
                                  </p:childTnLst>
                                </p:cTn>
                              </p:par>
                            </p:childTnLst>
                          </p:cTn>
                        </p:par>
                      </p:childTnLst>
                    </p:cTn>
                  </p:par>
                  <p:par>
                    <p:cTn id="28" fill="hold">
                      <p:stCondLst>
                        <p:cond delay="indefinite"/>
                      </p:stCondLst>
                      <p:childTnLst>
                        <p:par>
                          <p:cTn id="29" fill="hold">
                            <p:stCondLst>
                              <p:cond delay="0"/>
                            </p:stCondLst>
                            <p:childTnLst>
                              <p:par>
                                <p:cTn id="30" presetID="26" presetClass="emph" presetSubtype="0" fill="hold" grpId="0" nodeType="clickEffect">
                                  <p:stCondLst>
                                    <p:cond delay="0"/>
                                  </p:stCondLst>
                                  <p:childTnLst>
                                    <p:animEffect transition="out" filter="fade">
                                      <p:cBhvr>
                                        <p:cTn id="31" dur="500" tmFilter="0, 0; .2, .5; .8, .5; 1, 0"/>
                                        <p:tgtEl>
                                          <p:spTgt spid="3">
                                            <p:txEl>
                                              <p:pRg st="5" end="5"/>
                                            </p:txEl>
                                          </p:spTgt>
                                        </p:tgtEl>
                                      </p:cBhvr>
                                    </p:animEffect>
                                    <p:animScale>
                                      <p:cBhvr>
                                        <p:cTn id="32" dur="250" autoRev="1" fill="hold"/>
                                        <p:tgtEl>
                                          <p:spTgt spid="3">
                                            <p:txEl>
                                              <p:pRg st="5" end="5"/>
                                            </p:txEl>
                                          </p:spTgt>
                                        </p:tgtEl>
                                      </p:cBhvr>
                                      <p:by x="105000" y="105000"/>
                                    </p:animScale>
                                  </p:childTnLst>
                                </p:cTn>
                              </p:par>
                            </p:childTnLst>
                          </p:cTn>
                        </p:par>
                      </p:childTnLst>
                    </p:cTn>
                  </p:par>
                  <p:par>
                    <p:cTn id="33" fill="hold">
                      <p:stCondLst>
                        <p:cond delay="indefinite"/>
                      </p:stCondLst>
                      <p:childTnLst>
                        <p:par>
                          <p:cTn id="34" fill="hold">
                            <p:stCondLst>
                              <p:cond delay="0"/>
                            </p:stCondLst>
                            <p:childTnLst>
                              <p:par>
                                <p:cTn id="35" presetID="26" presetClass="emph" presetSubtype="0" fill="hold" grpId="0" nodeType="clickEffect">
                                  <p:stCondLst>
                                    <p:cond delay="0"/>
                                  </p:stCondLst>
                                  <p:childTnLst>
                                    <p:animEffect transition="out" filter="fade">
                                      <p:cBhvr>
                                        <p:cTn id="36" dur="500" tmFilter="0, 0; .2, .5; .8, .5; 1, 0"/>
                                        <p:tgtEl>
                                          <p:spTgt spid="3">
                                            <p:txEl>
                                              <p:pRg st="6" end="6"/>
                                            </p:txEl>
                                          </p:spTgt>
                                        </p:tgtEl>
                                      </p:cBhvr>
                                    </p:animEffect>
                                    <p:animScale>
                                      <p:cBhvr>
                                        <p:cTn id="37" dur="250" autoRev="1" fill="hold"/>
                                        <p:tgtEl>
                                          <p:spTgt spid="3">
                                            <p:txEl>
                                              <p:pRg st="6" end="6"/>
                                            </p:txEl>
                                          </p:spTgt>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3">
                                            <p:txEl>
                                              <p:pRg st="7" end="7"/>
                                            </p:txEl>
                                          </p:spTgt>
                                        </p:tgtEl>
                                      </p:cBhvr>
                                    </p:animEffect>
                                    <p:animScale>
                                      <p:cBhvr>
                                        <p:cTn id="42" dur="250" autoRev="1" fill="hold"/>
                                        <p:tgtEl>
                                          <p:spTgt spid="3">
                                            <p:txEl>
                                              <p:pRg st="7" end="7"/>
                                            </p:txEl>
                                          </p:spTgt>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26" presetClass="emph" presetSubtype="0" fill="hold" grpId="0" nodeType="clickEffect">
                                  <p:stCondLst>
                                    <p:cond delay="0"/>
                                  </p:stCondLst>
                                  <p:childTnLst>
                                    <p:animEffect transition="out" filter="fade">
                                      <p:cBhvr>
                                        <p:cTn id="46" dur="500" tmFilter="0, 0; .2, .5; .8, .5; 1, 0"/>
                                        <p:tgtEl>
                                          <p:spTgt spid="3">
                                            <p:txEl>
                                              <p:pRg st="8" end="8"/>
                                            </p:txEl>
                                          </p:spTgt>
                                        </p:tgtEl>
                                      </p:cBhvr>
                                    </p:animEffect>
                                    <p:animScale>
                                      <p:cBhvr>
                                        <p:cTn id="47" dur="250" autoRev="1" fill="hold"/>
                                        <p:tgtEl>
                                          <p:spTgt spid="3">
                                            <p:txEl>
                                              <p:pRg st="8" end="8"/>
                                            </p:txEl>
                                          </p:spTgt>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26" presetClass="emph" presetSubtype="0" fill="hold" grpId="0" nodeType="clickEffect">
                                  <p:stCondLst>
                                    <p:cond delay="0"/>
                                  </p:stCondLst>
                                  <p:childTnLst>
                                    <p:animEffect transition="out" filter="fade">
                                      <p:cBhvr>
                                        <p:cTn id="51" dur="500" tmFilter="0, 0; .2, .5; .8, .5; 1, 0"/>
                                        <p:tgtEl>
                                          <p:spTgt spid="3">
                                            <p:txEl>
                                              <p:pRg st="9" end="9"/>
                                            </p:txEl>
                                          </p:spTgt>
                                        </p:tgtEl>
                                      </p:cBhvr>
                                    </p:animEffect>
                                    <p:animScale>
                                      <p:cBhvr>
                                        <p:cTn id="52" dur="250" autoRev="1" fill="hold"/>
                                        <p:tgtEl>
                                          <p:spTgt spid="3">
                                            <p:txEl>
                                              <p:pRg st="9" end="9"/>
                                            </p:txEl>
                                          </p:spTgt>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26" presetClass="emph" presetSubtype="0" fill="hold" grpId="0" nodeType="clickEffect">
                                  <p:stCondLst>
                                    <p:cond delay="0"/>
                                  </p:stCondLst>
                                  <p:childTnLst>
                                    <p:animEffect transition="out" filter="fade">
                                      <p:cBhvr>
                                        <p:cTn id="56" dur="500" tmFilter="0, 0; .2, .5; .8, .5; 1, 0"/>
                                        <p:tgtEl>
                                          <p:spTgt spid="3">
                                            <p:txEl>
                                              <p:pRg st="10" end="10"/>
                                            </p:txEl>
                                          </p:spTgt>
                                        </p:tgtEl>
                                      </p:cBhvr>
                                    </p:animEffect>
                                    <p:animScale>
                                      <p:cBhvr>
                                        <p:cTn id="57" dur="250" autoRev="1" fill="hold"/>
                                        <p:tgtEl>
                                          <p:spTgt spid="3">
                                            <p:txEl>
                                              <p:pRg st="10" end="10"/>
                                            </p:txEl>
                                          </p:spTgt>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500" tmFilter="0, 0; .2, .5; .8, .5; 1, 0"/>
                                        <p:tgtEl>
                                          <p:spTgt spid="3">
                                            <p:txEl>
                                              <p:pRg st="11" end="11"/>
                                            </p:txEl>
                                          </p:spTgt>
                                        </p:tgtEl>
                                      </p:cBhvr>
                                    </p:animEffect>
                                    <p:animScale>
                                      <p:cBhvr>
                                        <p:cTn id="62" dur="250" autoRev="1" fill="hold"/>
                                        <p:tgtEl>
                                          <p:spTgt spid="3">
                                            <p:txEl>
                                              <p:pRg st="11" end="11"/>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978978" cy="1293028"/>
          </a:xfrm>
        </p:spPr>
        <p:txBody>
          <a:bodyPr>
            <a:normAutofit/>
          </a:bodyPr>
          <a:lstStyle/>
          <a:p>
            <a:pPr algn="l"/>
            <a:r>
              <a:rPr lang="vi-VN" dirty="0"/>
              <a:t>Chương III: Phân tích và thiết kế hệ Thống</a:t>
            </a:r>
            <a:br>
              <a:rPr lang="vi-VN" dirty="0"/>
            </a:br>
            <a:r>
              <a:rPr lang="vi-VN" sz="2700" dirty="0"/>
              <a:t>2, Các trang website chính</a:t>
            </a:r>
            <a:endParaRPr lang="en-US" dirty="0"/>
          </a:p>
        </p:txBody>
      </p:sp>
      <p:sp>
        <p:nvSpPr>
          <p:cNvPr id="3" name="Content Placeholder 2"/>
          <p:cNvSpPr>
            <a:spLocks noGrp="1"/>
          </p:cNvSpPr>
          <p:nvPr>
            <p:ph sz="half" idx="1"/>
          </p:nvPr>
        </p:nvSpPr>
        <p:spPr>
          <a:xfrm>
            <a:off x="363256" y="1130059"/>
            <a:ext cx="5136396" cy="5624423"/>
          </a:xfrm>
        </p:spPr>
        <p:txBody>
          <a:bodyPr>
            <a:normAutofit/>
          </a:bodyPr>
          <a:lstStyle/>
          <a:p>
            <a:pPr marL="0" indent="0">
              <a:buNone/>
            </a:pPr>
            <a:r>
              <a:rPr lang="en-US" sz="2200" b="1" u="sng" dirty="0" err="1">
                <a:latin typeface="Times New Roman" panose="02020603050405020304" pitchFamily="18" charset="0"/>
                <a:cs typeface="Times New Roman" panose="02020603050405020304" pitchFamily="18" charset="0"/>
              </a:rPr>
              <a:t>Phía</a:t>
            </a:r>
            <a:r>
              <a:rPr lang="en-US" sz="2200" b="1" u="sng" dirty="0">
                <a:latin typeface="Times New Roman" panose="02020603050405020304" pitchFamily="18" charset="0"/>
                <a:cs typeface="Times New Roman" panose="02020603050405020304" pitchFamily="18" charset="0"/>
              </a:rPr>
              <a:t> </a:t>
            </a:r>
            <a:r>
              <a:rPr lang="en-US" sz="2200" b="1" u="sng" dirty="0" err="1">
                <a:latin typeface="Times New Roman" panose="02020603050405020304" pitchFamily="18" charset="0"/>
                <a:cs typeface="Times New Roman" panose="02020603050405020304" pitchFamily="18" charset="0"/>
              </a:rPr>
              <a:t>Người</a:t>
            </a:r>
            <a:r>
              <a:rPr lang="en-US" sz="2200" b="1" u="sng" dirty="0">
                <a:latin typeface="Times New Roman" panose="02020603050405020304" pitchFamily="18" charset="0"/>
                <a:cs typeface="Times New Roman" panose="02020603050405020304" pitchFamily="18" charset="0"/>
              </a:rPr>
              <a:t> </a:t>
            </a:r>
            <a:r>
              <a:rPr lang="en-US" sz="2200" b="1" u="sng" dirty="0" err="1">
                <a:latin typeface="Times New Roman" panose="02020603050405020304" pitchFamily="18" charset="0"/>
                <a:cs typeface="Times New Roman" panose="02020603050405020304" pitchFamily="18" charset="0"/>
              </a:rPr>
              <a:t>tiêu</a:t>
            </a:r>
            <a:r>
              <a:rPr lang="en-US" sz="2200" b="1" u="sng" dirty="0">
                <a:latin typeface="Times New Roman" panose="02020603050405020304" pitchFamily="18" charset="0"/>
                <a:cs typeface="Times New Roman" panose="02020603050405020304" pitchFamily="18" charset="0"/>
              </a:rPr>
              <a:t> </a:t>
            </a:r>
            <a:r>
              <a:rPr lang="en-US" sz="2200" b="1" u="sng" dirty="0" err="1">
                <a:latin typeface="Times New Roman" panose="02020603050405020304" pitchFamily="18" charset="0"/>
                <a:cs typeface="Times New Roman" panose="02020603050405020304" pitchFamily="18" charset="0"/>
              </a:rPr>
              <a:t>dùng</a:t>
            </a:r>
            <a:endParaRPr lang="en-US" sz="2200" b="1" u="sng" dirty="0">
              <a:latin typeface="Times New Roman" panose="02020603050405020304" pitchFamily="18" charset="0"/>
              <a:cs typeface="Times New Roman" panose="02020603050405020304" pitchFamily="18" charset="0"/>
            </a:endParaRPr>
          </a:p>
          <a:p>
            <a:pPr marL="0" indent="0">
              <a:buNone/>
            </a:pPr>
            <a:r>
              <a:rPr lang="vi-VN" sz="1800" b="1" dirty="0">
                <a:latin typeface="+mj-lt"/>
              </a:rPr>
              <a:t>Trang chủ</a:t>
            </a:r>
            <a:r>
              <a:rPr lang="vi-VN" sz="1800" dirty="0">
                <a:latin typeface="+mj-lt"/>
              </a:rPr>
              <a:t> : </a:t>
            </a:r>
            <a:r>
              <a:rPr lang="en-US" sz="1800" dirty="0" err="1">
                <a:latin typeface="Times New Roman" pitchFamily="18" charset="0"/>
                <a:cs typeface="Times New Roman" pitchFamily="18" charset="0"/>
              </a:rPr>
              <a:t>Giới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tổng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quan</a:t>
            </a:r>
            <a:r>
              <a:rPr lang="en-US" sz="1800" dirty="0">
                <a:latin typeface="Times New Roman" pitchFamily="18" charset="0"/>
                <a:cs typeface="Times New Roman" pitchFamily="18" charset="0"/>
              </a:rPr>
              <a:t> website </a:t>
            </a:r>
            <a:r>
              <a:rPr lang="en-US" sz="1800" dirty="0" err="1">
                <a:latin typeface="Times New Roman" pitchFamily="18" charset="0"/>
                <a:cs typeface="Times New Roman" pitchFamily="18" charset="0"/>
              </a:rPr>
              <a:t>Travely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Mocco</a:t>
            </a:r>
            <a:r>
              <a:rPr lang="en-US" sz="1800" dirty="0">
                <a:latin typeface="Times New Roman" pitchFamily="18" charset="0"/>
                <a:cs typeface="Times New Roman" pitchFamily="18" charset="0"/>
              </a:rPr>
              <a:t>.</a:t>
            </a:r>
          </a:p>
          <a:p>
            <a:pPr marL="0" indent="0">
              <a:buNone/>
            </a:pPr>
            <a:r>
              <a:rPr lang="vi-VN" sz="1800" b="1" dirty="0">
                <a:latin typeface="Times New Roman" pitchFamily="18" charset="0"/>
                <a:cs typeface="Times New Roman" pitchFamily="18" charset="0"/>
              </a:rPr>
              <a:t>Giới thiệu </a:t>
            </a:r>
            <a:r>
              <a:rPr lang="vi-VN" sz="1800" dirty="0">
                <a:latin typeface="Times New Roman" pitchFamily="18" charset="0"/>
                <a:cs typeface="Times New Roman" pitchFamily="18" charset="0"/>
              </a:rPr>
              <a:t>: Giới thiệu chung </a:t>
            </a:r>
            <a:r>
              <a:rPr lang="en-US" sz="1800" dirty="0" err="1">
                <a:latin typeface="Times New Roman" pitchFamily="18" charset="0"/>
                <a:cs typeface="Times New Roman" pitchFamily="18" charset="0"/>
              </a:rPr>
              <a:t>về</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Travely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Mocco</a:t>
            </a:r>
            <a:r>
              <a:rPr lang="en-US" sz="1800" dirty="0">
                <a:latin typeface="Times New Roman" pitchFamily="18" charset="0"/>
                <a:cs typeface="Times New Roman" pitchFamily="18" charset="0"/>
              </a:rPr>
              <a:t>.</a:t>
            </a:r>
          </a:p>
          <a:p>
            <a:pPr marL="0" indent="0">
              <a:buNone/>
            </a:pPr>
            <a:r>
              <a:rPr lang="vi-VN" sz="1800" b="1" dirty="0">
                <a:latin typeface="+mj-lt"/>
              </a:rPr>
              <a:t>Liên hệ : </a:t>
            </a:r>
            <a:r>
              <a:rPr lang="en-US" sz="1800" dirty="0">
                <a:latin typeface="Times New Roman" pitchFamily="18" charset="0"/>
                <a:cs typeface="Times New Roman" pitchFamily="18" charset="0"/>
              </a:rPr>
              <a:t>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địa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form </a:t>
            </a:r>
            <a:r>
              <a:rPr lang="en-US" sz="1800" dirty="0" err="1">
                <a:latin typeface="Times New Roman" pitchFamily="18" charset="0"/>
                <a:cs typeface="Times New Roman" pitchFamily="18" charset="0"/>
              </a:rPr>
              <a:t>phản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hồi</a:t>
            </a:r>
            <a:r>
              <a:rPr lang="en-US" sz="1800" dirty="0">
                <a:latin typeface="Times New Roman" pitchFamily="18" charset="0"/>
                <a:cs typeface="Times New Roman" pitchFamily="18" charset="0"/>
              </a:rPr>
              <a:t> ý </a:t>
            </a:r>
            <a:r>
              <a:rPr lang="en-US" sz="1800" dirty="0" err="1">
                <a:latin typeface="Times New Roman" pitchFamily="18" charset="0"/>
                <a:cs typeface="Times New Roman" pitchFamily="18" charset="0"/>
              </a:rPr>
              <a:t>kiến</a:t>
            </a:r>
            <a:r>
              <a:rPr lang="en-US" sz="1800" dirty="0">
                <a:latin typeface="Times New Roman" pitchFamily="18" charset="0"/>
                <a:cs typeface="Times New Roman" pitchFamily="18" charset="0"/>
              </a:rPr>
              <a:t>.</a:t>
            </a:r>
          </a:p>
          <a:p>
            <a:pPr marL="0" indent="0">
              <a:buNone/>
            </a:pPr>
            <a:r>
              <a:rPr lang="vi-VN" sz="1800" b="1" dirty="0">
                <a:latin typeface="+mj-lt"/>
              </a:rPr>
              <a:t>Danh sách tour du lịch </a:t>
            </a:r>
            <a:r>
              <a:rPr lang="vi-VN" sz="1800" dirty="0">
                <a:latin typeface="+mj-lt"/>
              </a:rPr>
              <a:t>: </a:t>
            </a:r>
            <a:r>
              <a:rPr lang="en-US" sz="1800" dirty="0">
                <a:latin typeface="Times New Roman" pitchFamily="18" charset="0"/>
                <a:cs typeface="Times New Roman" pitchFamily="18" charset="0"/>
              </a:rPr>
              <a:t>Website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những</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cũ</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r>
              <a:rPr lang="en-US" sz="1800" dirty="0">
                <a:latin typeface="Times New Roman" pitchFamily="18" charset="0"/>
                <a:cs typeface="Times New Roman" pitchFamily="18" charset="0"/>
              </a:rPr>
              <a:t>. Theo </a:t>
            </a:r>
            <a:r>
              <a:rPr lang="en-US" sz="1800" dirty="0" err="1">
                <a:latin typeface="Times New Roman" pitchFamily="18" charset="0"/>
                <a:cs typeface="Times New Roman" pitchFamily="18" charset="0"/>
              </a:rPr>
              <a:t>dạng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từ</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cũ</a:t>
            </a:r>
            <a:r>
              <a:rPr lang="en-US" sz="1800" dirty="0">
                <a:latin typeface="+mj-lt"/>
              </a:rPr>
              <a:t>.</a:t>
            </a:r>
          </a:p>
          <a:p>
            <a:pPr marL="0" indent="0">
              <a:buNone/>
            </a:pPr>
            <a:r>
              <a:rPr lang="vi-VN" sz="1800" b="1" dirty="0">
                <a:latin typeface="+mj-lt"/>
              </a:rPr>
              <a:t>Chi tiết tour du lịch</a:t>
            </a:r>
            <a:r>
              <a:rPr lang="vi-VN" sz="1800" dirty="0">
                <a:latin typeface="+mj-lt"/>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form </a:t>
            </a:r>
            <a:r>
              <a:rPr lang="en-US" sz="1800" dirty="0" err="1">
                <a:latin typeface="Times New Roman" pitchFamily="18" charset="0"/>
                <a:cs typeface="Times New Roman" pitchFamily="18" charset="0"/>
              </a:rPr>
              <a:t>đăng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đặt</a:t>
            </a:r>
            <a:r>
              <a:rPr lang="en-US" sz="1800" dirty="0">
                <a:latin typeface="Times New Roman" pitchFamily="18" charset="0"/>
                <a:cs typeface="Times New Roman" pitchFamily="18" charset="0"/>
              </a:rPr>
              <a:t> tour online.</a:t>
            </a:r>
            <a:endParaRPr lang="en-US" dirty="0">
              <a:solidFill>
                <a:schemeClr val="bg1"/>
              </a:solidFill>
              <a:latin typeface="Times New Roman" pitchFamily="18" charset="0"/>
              <a:cs typeface="Times New Roman" pitchFamily="18" charset="0"/>
            </a:endParaRPr>
          </a:p>
        </p:txBody>
      </p:sp>
      <p:sp>
        <p:nvSpPr>
          <p:cNvPr id="4" name="Content Placeholder 3"/>
          <p:cNvSpPr>
            <a:spLocks noGrp="1"/>
          </p:cNvSpPr>
          <p:nvPr>
            <p:ph sz="half" idx="2"/>
          </p:nvPr>
        </p:nvSpPr>
        <p:spPr>
          <a:xfrm>
            <a:off x="5654493" y="1130058"/>
            <a:ext cx="6163696" cy="5624423"/>
          </a:xfrm>
        </p:spPr>
        <p:txBody>
          <a:bodyPr>
            <a:normAutofit/>
          </a:bodyPr>
          <a:lstStyle/>
          <a:p>
            <a:pPr marL="0" indent="0">
              <a:buNone/>
            </a:pPr>
            <a:r>
              <a:rPr lang="en-US" sz="2200" b="1" u="sng" dirty="0" err="1">
                <a:latin typeface="Times New Roman" panose="02020603050405020304" pitchFamily="18" charset="0"/>
                <a:cs typeface="Times New Roman" panose="02020603050405020304" pitchFamily="18" charset="0"/>
              </a:rPr>
              <a:t>Phía</a:t>
            </a:r>
            <a:r>
              <a:rPr lang="en-US" sz="2200" b="1" u="sng" dirty="0">
                <a:latin typeface="Times New Roman" panose="02020603050405020304" pitchFamily="18" charset="0"/>
                <a:cs typeface="Times New Roman" panose="02020603050405020304" pitchFamily="18" charset="0"/>
              </a:rPr>
              <a:t> </a:t>
            </a:r>
            <a:r>
              <a:rPr lang="en-US" sz="2200" b="1" u="sng" dirty="0" err="1">
                <a:latin typeface="Times New Roman" panose="02020603050405020304" pitchFamily="18" charset="0"/>
                <a:cs typeface="Times New Roman" panose="02020603050405020304" pitchFamily="18" charset="0"/>
              </a:rPr>
              <a:t>Người</a:t>
            </a:r>
            <a:r>
              <a:rPr lang="en-US" sz="2200" b="1" u="sng" dirty="0">
                <a:latin typeface="Times New Roman" panose="02020603050405020304" pitchFamily="18" charset="0"/>
                <a:cs typeface="Times New Roman" panose="02020603050405020304" pitchFamily="18" charset="0"/>
              </a:rPr>
              <a:t> </a:t>
            </a:r>
            <a:r>
              <a:rPr lang="vi-VN" sz="2200" b="1" u="sng" dirty="0">
                <a:latin typeface="Times New Roman" panose="02020603050405020304" pitchFamily="18" charset="0"/>
                <a:cs typeface="Times New Roman" panose="02020603050405020304" pitchFamily="18" charset="0"/>
              </a:rPr>
              <a:t>Quản trị</a:t>
            </a:r>
            <a:endParaRPr lang="en-US" sz="2200" b="1" u="sng" dirty="0">
              <a:latin typeface="Times New Roman" panose="02020603050405020304" pitchFamily="18" charset="0"/>
              <a:cs typeface="Times New Roman" panose="02020603050405020304" pitchFamily="18" charset="0"/>
            </a:endParaRPr>
          </a:p>
          <a:p>
            <a:r>
              <a:rPr lang="vi-VN" sz="1800" b="1" dirty="0">
                <a:latin typeface="+mj-lt"/>
              </a:rPr>
              <a:t>Đăng Nhập : </a:t>
            </a:r>
            <a:r>
              <a:rPr lang="vi-VN" sz="1800" dirty="0">
                <a:latin typeface="+mj-lt"/>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a:t>
            </a:r>
          </a:p>
          <a:p>
            <a:r>
              <a:rPr lang="vi-VN" sz="1800" b="1" dirty="0">
                <a:latin typeface="Times New Roman" pitchFamily="18" charset="0"/>
                <a:cs typeface="Times New Roman" pitchFamily="18" charset="0"/>
              </a:rPr>
              <a:t>Trang Chủ :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chủ</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vi-VN"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r>
              <a:rPr lang="vi-VN" sz="1800" b="1" dirty="0">
                <a:latin typeface="Times New Roman" pitchFamily="18" charset="0"/>
                <a:cs typeface="Times New Roman" pitchFamily="18" charset="0"/>
              </a:rPr>
              <a:t>Danh sách tour: </a:t>
            </a:r>
            <a:r>
              <a:rPr lang="vi-VN" sz="1800" dirty="0">
                <a:latin typeface="Times New Roman" pitchFamily="18" charset="0"/>
                <a:cs typeface="Times New Roman" pitchFamily="18" charset="0"/>
              </a:rPr>
              <a:t>Danh sách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nhật</a:t>
            </a:r>
            <a:endParaRPr lang="en-US" sz="1800" dirty="0">
              <a:latin typeface="Times New Roman" pitchFamily="18" charset="0"/>
              <a:cs typeface="Times New Roman" pitchFamily="18" charset="0"/>
            </a:endParaRPr>
          </a:p>
          <a:p>
            <a:r>
              <a:rPr lang="vi-VN" sz="1800" b="1" dirty="0">
                <a:latin typeface="Times New Roman" pitchFamily="18" charset="0"/>
                <a:cs typeface="Times New Roman" pitchFamily="18" charset="0"/>
              </a:rPr>
              <a:t>Thêm tour : </a:t>
            </a:r>
            <a:r>
              <a:rPr lang="en-US" sz="1800" dirty="0">
                <a:latin typeface="Times New Roman" pitchFamily="18" charset="0"/>
                <a:cs typeface="Times New Roman" pitchFamily="18" charset="0"/>
              </a:rPr>
              <a:t>Form </a:t>
            </a:r>
            <a:r>
              <a:rPr lang="en-US" sz="1800" dirty="0" err="1">
                <a:latin typeface="Times New Roman" pitchFamily="18" charset="0"/>
                <a:cs typeface="Times New Roman" pitchFamily="18" charset="0"/>
              </a:rPr>
              <a:t>thêm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vi-VN"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r>
              <a:rPr lang="vi-VN" sz="1800" b="1" dirty="0">
                <a:latin typeface="Times New Roman" pitchFamily="18" charset="0"/>
                <a:cs typeface="Times New Roman" pitchFamily="18" charset="0"/>
              </a:rPr>
              <a:t>Sửa tour : </a:t>
            </a:r>
            <a:r>
              <a:rPr lang="en-US" sz="1800" dirty="0">
                <a:latin typeface="Times New Roman" pitchFamily="18" charset="0"/>
                <a:cs typeface="Times New Roman" pitchFamily="18" charset="0"/>
              </a:rPr>
              <a:t>Form </a:t>
            </a:r>
            <a:r>
              <a:rPr lang="en-US" sz="1800" dirty="0" err="1">
                <a:latin typeface="Times New Roman" pitchFamily="18" charset="0"/>
                <a:cs typeface="Times New Roman" pitchFamily="18" charset="0"/>
              </a:rPr>
              <a:t>sửa</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vi-VN" sz="1800" dirty="0">
                <a:latin typeface="Times New Roman" pitchFamily="18" charset="0"/>
                <a:cs typeface="Times New Roman" pitchFamily="18" charset="0"/>
              </a:rPr>
              <a:t>.</a:t>
            </a:r>
            <a:endParaRPr lang="en-US" sz="1800" dirty="0">
              <a:latin typeface="Times New Roman" pitchFamily="18" charset="0"/>
              <a:cs typeface="Times New Roman" pitchFamily="18" charset="0"/>
            </a:endParaRPr>
          </a:p>
          <a:p>
            <a:r>
              <a:rPr lang="vi-VN" sz="1800" b="1" dirty="0">
                <a:latin typeface="+mj-lt"/>
              </a:rPr>
              <a:t>Xem Chi tiết tour :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a:t>
            </a:r>
          </a:p>
          <a:p>
            <a:r>
              <a:rPr lang="en-US" sz="1800" b="1" dirty="0" err="1">
                <a:latin typeface="Times New Roman" pitchFamily="18" charset="0"/>
                <a:cs typeface="Times New Roman" pitchFamily="18" charset="0"/>
              </a:rPr>
              <a:t>Đăng</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kí</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nhận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thông</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báo</a:t>
            </a:r>
            <a:r>
              <a:rPr lang="vi-VN" sz="1800" b="1" dirty="0">
                <a:latin typeface="Times New Roman" pitchFamily="18" charset="0"/>
                <a:cs typeface="Times New Roman" pitchFamily="18" charset="0"/>
              </a:rPr>
              <a:t> :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báo</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địa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a:t>
            </a:r>
            <a:r>
              <a:rPr lang="en-US" sz="1800" dirty="0">
                <a:latin typeface="Times New Roman" pitchFamily="18" charset="0"/>
                <a:cs typeface="Times New Roman" pitchFamily="18" charset="0"/>
              </a:rPr>
              <a:t> email.</a:t>
            </a:r>
          </a:p>
          <a:p>
            <a:r>
              <a:rPr lang="vi-VN" sz="1800" b="1" dirty="0">
                <a:latin typeface="Times New Roman" pitchFamily="18" charset="0"/>
                <a:cs typeface="Times New Roman" pitchFamily="18" charset="0"/>
              </a:rPr>
              <a:t>Phản hồi </a:t>
            </a:r>
            <a:r>
              <a:rPr lang="en-US" sz="1800" b="1" dirty="0">
                <a:latin typeface="Times New Roman" pitchFamily="18" charset="0"/>
                <a:cs typeface="Times New Roman" pitchFamily="18" charset="0"/>
              </a:rPr>
              <a:t>ý </a:t>
            </a:r>
            <a:r>
              <a:rPr lang="en-US" sz="1800" b="1" dirty="0" err="1">
                <a:latin typeface="Times New Roman" pitchFamily="18" charset="0"/>
                <a:cs typeface="Times New Roman" pitchFamily="18" charset="0"/>
              </a:rPr>
              <a:t>kiến</a:t>
            </a:r>
            <a:r>
              <a:rPr lang="vi-VN" sz="1800" b="1" dirty="0">
                <a:latin typeface="Times New Roman" pitchFamily="18" charset="0"/>
                <a:cs typeface="Times New Roman" pitchFamily="18" charset="0"/>
              </a:rPr>
              <a:t>: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hồi</a:t>
            </a:r>
            <a:r>
              <a:rPr lang="en-US" sz="1800" dirty="0">
                <a:latin typeface="Times New Roman" pitchFamily="18" charset="0"/>
                <a:cs typeface="Times New Roman" pitchFamily="18" charset="0"/>
              </a:rPr>
              <a:t> ý </a:t>
            </a:r>
            <a:r>
              <a:rPr lang="en-US" sz="1800" dirty="0" err="1">
                <a:latin typeface="Times New Roman" pitchFamily="18" charset="0"/>
                <a:cs typeface="Times New Roman" pitchFamily="18" charset="0"/>
              </a:rPr>
              <a:t>kiến</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cá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nhắn</a:t>
            </a:r>
            <a:r>
              <a:rPr lang="en-US" sz="1800" dirty="0">
                <a:latin typeface="+mj-lt"/>
              </a:rPr>
              <a:t>.</a:t>
            </a:r>
            <a:endParaRPr lang="en-US" sz="1700" dirty="0">
              <a:latin typeface="+mj-lt"/>
              <a:cs typeface="Times New Roman" panose="02020603050405020304" pitchFamily="18" charset="0"/>
            </a:endParaRPr>
          </a:p>
        </p:txBody>
      </p:sp>
    </p:spTree>
    <p:extLst>
      <p:ext uri="{BB962C8B-B14F-4D97-AF65-F5344CB8AC3E}">
        <p14:creationId xmlns:p14="http://schemas.microsoft.com/office/powerpoint/2010/main" val="186529694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4">
                                            <p:txEl>
                                              <p:pRg st="0" end="0"/>
                                            </p:txEl>
                                          </p:spTgt>
                                        </p:tgtEl>
                                      </p:cBhvr>
                                    </p:animEffect>
                                    <p:animScale>
                                      <p:cBhvr>
                                        <p:cTn id="12" dur="250" autoRev="1" fill="hold"/>
                                        <p:tgtEl>
                                          <p:spTgt spid="4">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9122" y="82809"/>
            <a:ext cx="9905998" cy="1478570"/>
          </a:xfrm>
        </p:spPr>
        <p:txBody>
          <a:bodyPr/>
          <a:lstStyle/>
          <a:p>
            <a:pPr algn="ctr"/>
            <a:r>
              <a:rPr lang="vi-VN" dirty="0"/>
              <a:t>LỜI NÓI ĐẦU</a:t>
            </a:r>
            <a:endParaRPr lang="en-US" dirty="0"/>
          </a:p>
        </p:txBody>
      </p:sp>
      <p:sp>
        <p:nvSpPr>
          <p:cNvPr id="3" name="Content Placeholder 2"/>
          <p:cNvSpPr>
            <a:spLocks noGrp="1"/>
          </p:cNvSpPr>
          <p:nvPr>
            <p:ph idx="1"/>
          </p:nvPr>
        </p:nvSpPr>
        <p:spPr>
          <a:xfrm>
            <a:off x="751563" y="1316736"/>
            <a:ext cx="10597018" cy="4931663"/>
          </a:xfrm>
        </p:spPr>
        <p:txBody>
          <a:bodyPr>
            <a:normAutofit fontScale="92500" lnSpcReduction="20000"/>
          </a:bodyPr>
          <a:lstStyle/>
          <a:p>
            <a:pPr marL="0" indent="0">
              <a:buNone/>
            </a:pPr>
            <a:r>
              <a:rPr lang="en-US" dirty="0" err="1"/>
              <a:t>Một</a:t>
            </a:r>
            <a:r>
              <a:rPr lang="en-US" dirty="0"/>
              <a:t> </a:t>
            </a:r>
            <a:r>
              <a:rPr lang="en-US" dirty="0" err="1"/>
              <a:t>trong</a:t>
            </a:r>
            <a:r>
              <a:rPr lang="en-US" dirty="0"/>
              <a:t> </a:t>
            </a:r>
            <a:r>
              <a:rPr lang="en-US" dirty="0" err="1"/>
              <a:t>những</a:t>
            </a:r>
            <a:r>
              <a:rPr lang="en-US" dirty="0"/>
              <a:t> </a:t>
            </a:r>
            <a:r>
              <a:rPr lang="en-US" dirty="0" err="1"/>
              <a:t>ảnh</a:t>
            </a:r>
            <a:r>
              <a:rPr lang="en-US" dirty="0"/>
              <a:t> </a:t>
            </a:r>
            <a:r>
              <a:rPr lang="en-US" dirty="0" err="1"/>
              <a:t>hưởng</a:t>
            </a:r>
            <a:r>
              <a:rPr lang="en-US" dirty="0"/>
              <a:t> </a:t>
            </a:r>
            <a:r>
              <a:rPr lang="en-US" dirty="0" err="1"/>
              <a:t>lớn</a:t>
            </a:r>
            <a:r>
              <a:rPr lang="en-US" dirty="0"/>
              <a:t> </a:t>
            </a:r>
            <a:r>
              <a:rPr lang="en-US" dirty="0" err="1"/>
              <a:t>nhất</a:t>
            </a:r>
            <a:r>
              <a:rPr lang="en-US" dirty="0"/>
              <a:t> </a:t>
            </a:r>
            <a:r>
              <a:rPr lang="en-US" dirty="0" err="1"/>
              <a:t>tới</a:t>
            </a:r>
            <a:r>
              <a:rPr lang="en-US" dirty="0"/>
              <a:t> </a:t>
            </a:r>
            <a:r>
              <a:rPr lang="en-US" dirty="0" err="1"/>
              <a:t>công</a:t>
            </a:r>
            <a:r>
              <a:rPr lang="en-US" dirty="0"/>
              <a:t> </a:t>
            </a:r>
            <a:r>
              <a:rPr lang="en-US" dirty="0" err="1"/>
              <a:t>ty</a:t>
            </a:r>
            <a:r>
              <a:rPr lang="en-US" dirty="0"/>
              <a:t> du </a:t>
            </a:r>
            <a:r>
              <a:rPr lang="en-US" dirty="0" err="1"/>
              <a:t>lịch</a:t>
            </a:r>
            <a:r>
              <a:rPr lang="en-US" dirty="0"/>
              <a:t> </a:t>
            </a:r>
            <a:r>
              <a:rPr lang="en-US" dirty="0" err="1"/>
              <a:t>là</a:t>
            </a:r>
            <a:r>
              <a:rPr lang="en-US" dirty="0"/>
              <a:t> </a:t>
            </a:r>
            <a:r>
              <a:rPr lang="en-US" dirty="0" err="1"/>
              <a:t>sự</a:t>
            </a:r>
            <a:r>
              <a:rPr lang="en-US" dirty="0"/>
              <a:t> </a:t>
            </a:r>
            <a:r>
              <a:rPr lang="en-US" dirty="0" err="1"/>
              <a:t>bùng</a:t>
            </a:r>
            <a:r>
              <a:rPr lang="en-US" dirty="0"/>
              <a:t> </a:t>
            </a:r>
            <a:r>
              <a:rPr lang="en-US" dirty="0" err="1"/>
              <a:t>nổ</a:t>
            </a:r>
            <a:r>
              <a:rPr lang="en-US" dirty="0"/>
              <a:t> </a:t>
            </a:r>
            <a:r>
              <a:rPr lang="en-US" dirty="0" err="1"/>
              <a:t>mạnh</a:t>
            </a:r>
            <a:r>
              <a:rPr lang="en-US" dirty="0"/>
              <a:t> </a:t>
            </a:r>
            <a:r>
              <a:rPr lang="en-US" dirty="0" err="1"/>
              <a:t>mẽ</a:t>
            </a:r>
            <a:r>
              <a:rPr lang="en-US" dirty="0"/>
              <a:t> </a:t>
            </a:r>
            <a:r>
              <a:rPr lang="en-US" dirty="0" err="1"/>
              <a:t>của</a:t>
            </a:r>
            <a:r>
              <a:rPr lang="en-US" dirty="0"/>
              <a:t> </a:t>
            </a:r>
            <a:r>
              <a:rPr lang="en-US" dirty="0" err="1"/>
              <a:t>Đặt</a:t>
            </a:r>
            <a:r>
              <a:rPr lang="en-US" dirty="0"/>
              <a:t> </a:t>
            </a:r>
            <a:r>
              <a:rPr lang="en-US" dirty="0" err="1"/>
              <a:t>chỗ</a:t>
            </a:r>
            <a:r>
              <a:rPr lang="en-US" dirty="0"/>
              <a:t> </a:t>
            </a:r>
            <a:r>
              <a:rPr lang="en-US" dirty="0" err="1"/>
              <a:t>trực</a:t>
            </a:r>
            <a:r>
              <a:rPr lang="en-US" dirty="0"/>
              <a:t> </a:t>
            </a:r>
            <a:r>
              <a:rPr lang="en-US" dirty="0" err="1"/>
              <a:t>tuyến</a:t>
            </a:r>
            <a:r>
              <a:rPr lang="en-US" dirty="0"/>
              <a:t>. </a:t>
            </a:r>
            <a:r>
              <a:rPr lang="en-US" dirty="0" err="1"/>
              <a:t>Những</a:t>
            </a:r>
            <a:r>
              <a:rPr lang="en-US" dirty="0"/>
              <a:t> </a:t>
            </a:r>
            <a:r>
              <a:rPr lang="en-US" dirty="0" err="1"/>
              <a:t>khách</a:t>
            </a:r>
            <a:r>
              <a:rPr lang="en-US" dirty="0"/>
              <a:t> </a:t>
            </a:r>
            <a:r>
              <a:rPr lang="en-US" dirty="0" err="1"/>
              <a:t>hàng</a:t>
            </a:r>
            <a:r>
              <a:rPr lang="en-US" dirty="0"/>
              <a:t> </a:t>
            </a:r>
            <a:r>
              <a:rPr lang="en-US" dirty="0" err="1"/>
              <a:t>đang</a:t>
            </a:r>
            <a:r>
              <a:rPr lang="en-US" dirty="0"/>
              <a:t> </a:t>
            </a:r>
            <a:r>
              <a:rPr lang="en-US" dirty="0" err="1"/>
              <a:t>tìm</a:t>
            </a:r>
            <a:r>
              <a:rPr lang="en-US" dirty="0"/>
              <a:t> </a:t>
            </a:r>
            <a:r>
              <a:rPr lang="en-US" dirty="0" err="1"/>
              <a:t>kiếm</a:t>
            </a:r>
            <a:r>
              <a:rPr lang="en-US" dirty="0"/>
              <a:t> </a:t>
            </a:r>
            <a:r>
              <a:rPr lang="en-US" dirty="0" err="1"/>
              <a:t>một</a:t>
            </a:r>
            <a:r>
              <a:rPr lang="en-US" dirty="0"/>
              <a:t> </a:t>
            </a:r>
            <a:r>
              <a:rPr lang="en-US" dirty="0" err="1"/>
              <a:t>chuyến</a:t>
            </a:r>
            <a:r>
              <a:rPr lang="en-US" dirty="0"/>
              <a:t> du </a:t>
            </a:r>
            <a:r>
              <a:rPr lang="en-US" dirty="0" err="1"/>
              <a:t>lịch</a:t>
            </a:r>
            <a:r>
              <a:rPr lang="en-US" dirty="0"/>
              <a:t> </a:t>
            </a:r>
            <a:r>
              <a:rPr lang="en-US" dirty="0" err="1"/>
              <a:t>không</a:t>
            </a:r>
            <a:r>
              <a:rPr lang="en-US" dirty="0"/>
              <a:t> </a:t>
            </a:r>
            <a:r>
              <a:rPr lang="en-US" dirty="0" err="1"/>
              <a:t>còn</a:t>
            </a:r>
            <a:r>
              <a:rPr lang="en-US" dirty="0"/>
              <a:t> </a:t>
            </a:r>
            <a:r>
              <a:rPr lang="en-US" dirty="0" err="1"/>
              <a:t>cần</a:t>
            </a:r>
            <a:r>
              <a:rPr lang="en-US" dirty="0"/>
              <a:t> </a:t>
            </a:r>
            <a:r>
              <a:rPr lang="en-US" dirty="0" err="1"/>
              <a:t>phải</a:t>
            </a:r>
            <a:r>
              <a:rPr lang="en-US" dirty="0"/>
              <a:t> </a:t>
            </a:r>
            <a:r>
              <a:rPr lang="en-US" dirty="0" err="1"/>
              <a:t>đến</a:t>
            </a:r>
            <a:r>
              <a:rPr lang="en-US" dirty="0"/>
              <a:t> </a:t>
            </a:r>
            <a:r>
              <a:rPr lang="en-US" dirty="0" err="1"/>
              <a:t>tận</a:t>
            </a:r>
            <a:r>
              <a:rPr lang="en-US" dirty="0"/>
              <a:t> </a:t>
            </a:r>
            <a:r>
              <a:rPr lang="en-US" dirty="0" err="1"/>
              <a:t>các</a:t>
            </a:r>
            <a:r>
              <a:rPr lang="en-US" dirty="0"/>
              <a:t> </a:t>
            </a:r>
            <a:r>
              <a:rPr lang="en-US" dirty="0" err="1"/>
              <a:t>trụ</a:t>
            </a:r>
            <a:r>
              <a:rPr lang="en-US" dirty="0"/>
              <a:t> </a:t>
            </a:r>
            <a:r>
              <a:rPr lang="en-US" dirty="0" err="1"/>
              <a:t>sở</a:t>
            </a:r>
            <a:r>
              <a:rPr lang="en-US" dirty="0"/>
              <a:t> </a:t>
            </a:r>
            <a:r>
              <a:rPr lang="en-US" dirty="0" err="1"/>
              <a:t>của</a:t>
            </a:r>
            <a:r>
              <a:rPr lang="en-US" dirty="0"/>
              <a:t> </a:t>
            </a:r>
            <a:r>
              <a:rPr lang="en-US" dirty="0" err="1"/>
              <a:t>công</a:t>
            </a:r>
            <a:r>
              <a:rPr lang="en-US" dirty="0"/>
              <a:t> </a:t>
            </a:r>
            <a:r>
              <a:rPr lang="en-US" dirty="0" err="1"/>
              <a:t>ty</a:t>
            </a:r>
            <a:r>
              <a:rPr lang="en-US" dirty="0"/>
              <a:t> du </a:t>
            </a:r>
            <a:r>
              <a:rPr lang="en-US" dirty="0" err="1"/>
              <a:t>lịch</a:t>
            </a:r>
            <a:r>
              <a:rPr lang="en-US" dirty="0"/>
              <a:t> </a:t>
            </a:r>
            <a:r>
              <a:rPr lang="en-US" dirty="0" err="1"/>
              <a:t>nữa</a:t>
            </a:r>
            <a:r>
              <a:rPr lang="en-US" dirty="0"/>
              <a:t>. </a:t>
            </a:r>
            <a:r>
              <a:rPr lang="en-US" dirty="0" err="1"/>
              <a:t>Họ</a:t>
            </a:r>
            <a:r>
              <a:rPr lang="en-US" dirty="0"/>
              <a:t> </a:t>
            </a:r>
            <a:r>
              <a:rPr lang="en-US" dirty="0" err="1"/>
              <a:t>chỉ</a:t>
            </a:r>
            <a:r>
              <a:rPr lang="en-US" dirty="0"/>
              <a:t> </a:t>
            </a:r>
            <a:r>
              <a:rPr lang="en-US" dirty="0" err="1"/>
              <a:t>cần</a:t>
            </a:r>
            <a:r>
              <a:rPr lang="en-US" dirty="0"/>
              <a:t> </a:t>
            </a:r>
            <a:r>
              <a:rPr lang="en-US" dirty="0" err="1"/>
              <a:t>ngồi</a:t>
            </a:r>
            <a:r>
              <a:rPr lang="en-US" dirty="0"/>
              <a:t> ở </a:t>
            </a:r>
            <a:r>
              <a:rPr lang="en-US" dirty="0" err="1"/>
              <a:t>nhà</a:t>
            </a:r>
            <a:r>
              <a:rPr lang="en-US" dirty="0"/>
              <a:t>, </a:t>
            </a:r>
            <a:r>
              <a:rPr lang="en-US" dirty="0" err="1"/>
              <a:t>tìm</a:t>
            </a:r>
            <a:r>
              <a:rPr lang="en-US" dirty="0"/>
              <a:t> </a:t>
            </a:r>
            <a:r>
              <a:rPr lang="en-US" dirty="0" err="1"/>
              <a:t>kiếm</a:t>
            </a:r>
            <a:r>
              <a:rPr lang="en-US" dirty="0"/>
              <a:t> </a:t>
            </a:r>
            <a:r>
              <a:rPr lang="en-US" dirty="0" err="1"/>
              <a:t>thông</a:t>
            </a:r>
            <a:r>
              <a:rPr lang="en-US" dirty="0"/>
              <a:t> tin </a:t>
            </a:r>
            <a:r>
              <a:rPr lang="en-US" dirty="0" err="1"/>
              <a:t>và</a:t>
            </a:r>
            <a:r>
              <a:rPr lang="en-US" dirty="0"/>
              <a:t> </a:t>
            </a:r>
            <a:r>
              <a:rPr lang="en-US" dirty="0" err="1"/>
              <a:t>tự</a:t>
            </a:r>
            <a:r>
              <a:rPr lang="en-US" dirty="0"/>
              <a:t> </a:t>
            </a:r>
            <a:r>
              <a:rPr lang="en-US" dirty="0" err="1"/>
              <a:t>mình</a:t>
            </a:r>
            <a:r>
              <a:rPr lang="en-US" dirty="0"/>
              <a:t> </a:t>
            </a:r>
            <a:r>
              <a:rPr lang="en-US" dirty="0" err="1"/>
              <a:t>mua</a:t>
            </a:r>
            <a:r>
              <a:rPr lang="en-US" dirty="0"/>
              <a:t> </a:t>
            </a:r>
            <a:r>
              <a:rPr lang="en-US" dirty="0" err="1"/>
              <a:t>một</a:t>
            </a:r>
            <a:r>
              <a:rPr lang="en-US" dirty="0"/>
              <a:t> </a:t>
            </a:r>
            <a:r>
              <a:rPr lang="en-US" dirty="0" err="1"/>
              <a:t>chuyến</a:t>
            </a:r>
            <a:r>
              <a:rPr lang="en-US" dirty="0"/>
              <a:t> </a:t>
            </a:r>
            <a:r>
              <a:rPr lang="en-US" dirty="0" err="1"/>
              <a:t>đi</a:t>
            </a:r>
            <a:r>
              <a:rPr lang="en-US" dirty="0"/>
              <a:t>. </a:t>
            </a:r>
            <a:r>
              <a:rPr lang="en-US" dirty="0" err="1"/>
              <a:t>Máy</a:t>
            </a:r>
            <a:r>
              <a:rPr lang="en-US" dirty="0"/>
              <a:t> bay, </a:t>
            </a:r>
            <a:r>
              <a:rPr lang="en-US" dirty="0" err="1"/>
              <a:t>khách</a:t>
            </a:r>
            <a:r>
              <a:rPr lang="en-US" dirty="0"/>
              <a:t> </a:t>
            </a:r>
            <a:r>
              <a:rPr lang="en-US" dirty="0" err="1"/>
              <a:t>sạn</a:t>
            </a:r>
            <a:r>
              <a:rPr lang="en-US" dirty="0"/>
              <a:t> hay </a:t>
            </a:r>
            <a:r>
              <a:rPr lang="en-US" dirty="0" err="1"/>
              <a:t>các</a:t>
            </a:r>
            <a:r>
              <a:rPr lang="en-US" dirty="0"/>
              <a:t> </a:t>
            </a:r>
            <a:r>
              <a:rPr lang="en-US" dirty="0" err="1"/>
              <a:t>dịch</a:t>
            </a:r>
            <a:r>
              <a:rPr lang="en-US" dirty="0"/>
              <a:t> </a:t>
            </a:r>
            <a:r>
              <a:rPr lang="en-US" dirty="0" err="1"/>
              <a:t>vụ</a:t>
            </a:r>
            <a:r>
              <a:rPr lang="en-US" dirty="0"/>
              <a:t> </a:t>
            </a:r>
            <a:r>
              <a:rPr lang="en-US" dirty="0" err="1"/>
              <a:t>khác</a:t>
            </a:r>
            <a:r>
              <a:rPr lang="en-US" dirty="0"/>
              <a:t> </a:t>
            </a:r>
            <a:r>
              <a:rPr lang="en-US" dirty="0" err="1"/>
              <a:t>cũng</a:t>
            </a:r>
            <a:r>
              <a:rPr lang="en-US" dirty="0"/>
              <a:t> </a:t>
            </a:r>
            <a:r>
              <a:rPr lang="en-US" dirty="0" err="1"/>
              <a:t>tương</a:t>
            </a:r>
            <a:r>
              <a:rPr lang="en-US" dirty="0"/>
              <a:t> </a:t>
            </a:r>
            <a:r>
              <a:rPr lang="en-US" dirty="0" err="1"/>
              <a:t>tự</a:t>
            </a:r>
            <a:r>
              <a:rPr lang="en-US" dirty="0"/>
              <a:t>. </a:t>
            </a:r>
            <a:r>
              <a:rPr lang="en-US" dirty="0" err="1"/>
              <a:t>Khách</a:t>
            </a:r>
            <a:r>
              <a:rPr lang="en-US" dirty="0"/>
              <a:t> </a:t>
            </a:r>
            <a:r>
              <a:rPr lang="en-US" dirty="0" err="1"/>
              <a:t>hàng</a:t>
            </a:r>
            <a:r>
              <a:rPr lang="en-US" dirty="0"/>
              <a:t> </a:t>
            </a:r>
            <a:r>
              <a:rPr lang="en-US" dirty="0" err="1"/>
              <a:t>thực</a:t>
            </a:r>
            <a:r>
              <a:rPr lang="en-US" dirty="0"/>
              <a:t> </a:t>
            </a:r>
            <a:r>
              <a:rPr lang="en-US" dirty="0" err="1"/>
              <a:t>hiện</a:t>
            </a:r>
            <a:r>
              <a:rPr lang="en-US" dirty="0"/>
              <a:t> </a:t>
            </a:r>
            <a:r>
              <a:rPr lang="en-US" dirty="0" err="1"/>
              <a:t>việc</a:t>
            </a:r>
            <a:r>
              <a:rPr lang="en-US" dirty="0"/>
              <a:t> </a:t>
            </a:r>
            <a:r>
              <a:rPr lang="en-US" dirty="0" err="1"/>
              <a:t>tìm</a:t>
            </a:r>
            <a:r>
              <a:rPr lang="en-US" dirty="0"/>
              <a:t> </a:t>
            </a:r>
            <a:r>
              <a:rPr lang="en-US" dirty="0" err="1"/>
              <a:t>kiếm</a:t>
            </a:r>
            <a:r>
              <a:rPr lang="en-US" dirty="0"/>
              <a:t>, </a:t>
            </a:r>
            <a:r>
              <a:rPr lang="en-US" dirty="0" err="1"/>
              <a:t>đặt</a:t>
            </a:r>
            <a:r>
              <a:rPr lang="en-US" dirty="0"/>
              <a:t> </a:t>
            </a:r>
            <a:r>
              <a:rPr lang="en-US" dirty="0" err="1"/>
              <a:t>chỗ</a:t>
            </a:r>
            <a:r>
              <a:rPr lang="en-US" dirty="0"/>
              <a:t> </a:t>
            </a:r>
            <a:r>
              <a:rPr lang="en-US" dirty="0" err="1"/>
              <a:t>và</a:t>
            </a:r>
            <a:r>
              <a:rPr lang="en-US" dirty="0"/>
              <a:t> </a:t>
            </a:r>
            <a:r>
              <a:rPr lang="en-US" dirty="0" err="1"/>
              <a:t>thậm</a:t>
            </a:r>
            <a:r>
              <a:rPr lang="en-US" dirty="0"/>
              <a:t> </a:t>
            </a:r>
            <a:r>
              <a:rPr lang="en-US" dirty="0" err="1"/>
              <a:t>chí</a:t>
            </a:r>
            <a:r>
              <a:rPr lang="en-US" dirty="0"/>
              <a:t> </a:t>
            </a:r>
            <a:r>
              <a:rPr lang="en-US" dirty="0" err="1"/>
              <a:t>thanh</a:t>
            </a:r>
            <a:r>
              <a:rPr lang="en-US" dirty="0"/>
              <a:t> </a:t>
            </a:r>
            <a:r>
              <a:rPr lang="en-US" dirty="0" err="1"/>
              <a:t>toán</a:t>
            </a:r>
            <a:r>
              <a:rPr lang="en-US" dirty="0"/>
              <a:t> </a:t>
            </a:r>
            <a:r>
              <a:rPr lang="en-US" dirty="0" err="1"/>
              <a:t>với</a:t>
            </a:r>
            <a:r>
              <a:rPr lang="en-US" dirty="0"/>
              <a:t> </a:t>
            </a:r>
            <a:r>
              <a:rPr lang="en-US" dirty="0" err="1"/>
              <a:t>những</a:t>
            </a:r>
            <a:r>
              <a:rPr lang="en-US" dirty="0"/>
              <a:t> </a:t>
            </a:r>
            <a:r>
              <a:rPr lang="en-US" dirty="0" err="1"/>
              <a:t>thao</a:t>
            </a:r>
            <a:r>
              <a:rPr lang="en-US" dirty="0"/>
              <a:t> </a:t>
            </a:r>
            <a:r>
              <a:rPr lang="en-US" dirty="0" err="1"/>
              <a:t>tác</a:t>
            </a:r>
            <a:r>
              <a:rPr lang="en-US" dirty="0"/>
              <a:t> </a:t>
            </a:r>
            <a:r>
              <a:rPr lang="en-US" dirty="0" err="1"/>
              <a:t>hết</a:t>
            </a:r>
            <a:r>
              <a:rPr lang="en-US" dirty="0"/>
              <a:t> </a:t>
            </a:r>
            <a:r>
              <a:rPr lang="en-US" dirty="0" err="1"/>
              <a:t>sức</a:t>
            </a:r>
            <a:r>
              <a:rPr lang="en-US" dirty="0"/>
              <a:t> </a:t>
            </a:r>
            <a:r>
              <a:rPr lang="en-US" dirty="0" err="1"/>
              <a:t>đơn</a:t>
            </a:r>
            <a:r>
              <a:rPr lang="en-US" dirty="0"/>
              <a:t> </a:t>
            </a:r>
            <a:r>
              <a:rPr lang="en-US" dirty="0" err="1"/>
              <a:t>giản</a:t>
            </a:r>
            <a:r>
              <a:rPr lang="en-US" dirty="0"/>
              <a:t>, </a:t>
            </a:r>
            <a:r>
              <a:rPr lang="en-US" dirty="0" err="1"/>
              <a:t>nhanh</a:t>
            </a:r>
            <a:r>
              <a:rPr lang="en-US" dirty="0"/>
              <a:t> </a:t>
            </a:r>
            <a:r>
              <a:rPr lang="en-US" dirty="0" err="1"/>
              <a:t>chóng</a:t>
            </a:r>
            <a:r>
              <a:rPr lang="en-US" dirty="0"/>
              <a:t> </a:t>
            </a:r>
            <a:r>
              <a:rPr lang="en-US" dirty="0" err="1"/>
              <a:t>và</a:t>
            </a:r>
            <a:r>
              <a:rPr lang="en-US" dirty="0"/>
              <a:t> </a:t>
            </a:r>
            <a:r>
              <a:rPr lang="en-US" dirty="0" err="1"/>
              <a:t>thuận</a:t>
            </a:r>
            <a:r>
              <a:rPr lang="en-US" dirty="0"/>
              <a:t> </a:t>
            </a:r>
            <a:r>
              <a:rPr lang="en-US" dirty="0" err="1"/>
              <a:t>tiện</a:t>
            </a:r>
            <a:r>
              <a:rPr lang="en-US" dirty="0"/>
              <a:t>.</a:t>
            </a:r>
          </a:p>
          <a:p>
            <a:pPr marL="0" indent="0">
              <a:buNone/>
            </a:pPr>
            <a:r>
              <a:rPr lang="en-US" dirty="0" err="1"/>
              <a:t>Công</a:t>
            </a:r>
            <a:r>
              <a:rPr lang="en-US" dirty="0"/>
              <a:t> </a:t>
            </a:r>
            <a:r>
              <a:rPr lang="en-US" dirty="0" err="1"/>
              <a:t>nghệ</a:t>
            </a:r>
            <a:r>
              <a:rPr lang="en-US" dirty="0"/>
              <a:t> </a:t>
            </a:r>
            <a:r>
              <a:rPr lang="en-US" dirty="0" err="1"/>
              <a:t>truyền</a:t>
            </a:r>
            <a:r>
              <a:rPr lang="en-US" dirty="0"/>
              <a:t> </a:t>
            </a:r>
            <a:r>
              <a:rPr lang="en-US" dirty="0" err="1"/>
              <a:t>thông</a:t>
            </a:r>
            <a:r>
              <a:rPr lang="en-US" dirty="0"/>
              <a:t> </a:t>
            </a:r>
            <a:r>
              <a:rPr lang="en-US" dirty="0" err="1"/>
              <a:t>được</a:t>
            </a:r>
            <a:r>
              <a:rPr lang="en-US" dirty="0"/>
              <a:t> </a:t>
            </a:r>
            <a:r>
              <a:rPr lang="en-US" dirty="0" err="1"/>
              <a:t>cải</a:t>
            </a:r>
            <a:r>
              <a:rPr lang="en-US" dirty="0"/>
              <a:t> </a:t>
            </a:r>
            <a:r>
              <a:rPr lang="en-US" dirty="0" err="1"/>
              <a:t>tiến</a:t>
            </a:r>
            <a:r>
              <a:rPr lang="en-US" dirty="0"/>
              <a:t> </a:t>
            </a:r>
            <a:r>
              <a:rPr lang="en-US" dirty="0" err="1"/>
              <a:t>đã</a:t>
            </a:r>
            <a:r>
              <a:rPr lang="en-US" dirty="0"/>
              <a:t> </a:t>
            </a:r>
            <a:r>
              <a:rPr lang="en-US" dirty="0" err="1"/>
              <a:t>mở</a:t>
            </a:r>
            <a:r>
              <a:rPr lang="en-US" dirty="0"/>
              <a:t> </a:t>
            </a:r>
            <a:r>
              <a:rPr lang="en-US" dirty="0" err="1"/>
              <a:t>rộng</a:t>
            </a:r>
            <a:r>
              <a:rPr lang="en-US" dirty="0"/>
              <a:t> </a:t>
            </a:r>
            <a:r>
              <a:rPr lang="en-US" dirty="0" err="1"/>
              <a:t>đáng</a:t>
            </a:r>
            <a:r>
              <a:rPr lang="en-US" dirty="0"/>
              <a:t> </a:t>
            </a:r>
            <a:r>
              <a:rPr lang="en-US" dirty="0" err="1"/>
              <a:t>kể</a:t>
            </a:r>
            <a:r>
              <a:rPr lang="en-US" dirty="0"/>
              <a:t> </a:t>
            </a:r>
            <a:r>
              <a:rPr lang="en-US" dirty="0" err="1"/>
              <a:t>các</a:t>
            </a:r>
            <a:r>
              <a:rPr lang="en-US" dirty="0"/>
              <a:t> </a:t>
            </a:r>
            <a:r>
              <a:rPr lang="en-US" dirty="0" err="1"/>
              <a:t>cách</a:t>
            </a:r>
            <a:r>
              <a:rPr lang="en-US" dirty="0"/>
              <a:t> </a:t>
            </a:r>
            <a:r>
              <a:rPr lang="en-US" dirty="0" err="1"/>
              <a:t>thức</a:t>
            </a:r>
            <a:r>
              <a:rPr lang="en-US" dirty="0"/>
              <a:t> </a:t>
            </a:r>
            <a:r>
              <a:rPr lang="en-US" dirty="0" err="1"/>
              <a:t>mà</a:t>
            </a:r>
            <a:r>
              <a:rPr lang="en-US" dirty="0"/>
              <a:t> </a:t>
            </a:r>
            <a:r>
              <a:rPr lang="en-US" dirty="0" err="1"/>
              <a:t>một</a:t>
            </a:r>
            <a:r>
              <a:rPr lang="en-US" dirty="0"/>
              <a:t> </a:t>
            </a:r>
            <a:r>
              <a:rPr lang="en-US" dirty="0" err="1"/>
              <a:t>công</a:t>
            </a:r>
            <a:r>
              <a:rPr lang="en-US" dirty="0"/>
              <a:t> </a:t>
            </a:r>
            <a:r>
              <a:rPr lang="en-US" dirty="0" err="1"/>
              <a:t>ty</a:t>
            </a:r>
            <a:r>
              <a:rPr lang="en-US" dirty="0"/>
              <a:t> du </a:t>
            </a:r>
            <a:r>
              <a:rPr lang="en-US" dirty="0" err="1"/>
              <a:t>lịch</a:t>
            </a:r>
            <a:r>
              <a:rPr lang="en-US" dirty="0"/>
              <a:t> </a:t>
            </a:r>
            <a:r>
              <a:rPr lang="en-US" dirty="0" err="1"/>
              <a:t>có</a:t>
            </a:r>
            <a:r>
              <a:rPr lang="en-US" dirty="0"/>
              <a:t> </a:t>
            </a:r>
            <a:r>
              <a:rPr lang="en-US" dirty="0" err="1"/>
              <a:t>thể</a:t>
            </a:r>
            <a:r>
              <a:rPr lang="en-US" dirty="0"/>
              <a:t> </a:t>
            </a:r>
            <a:r>
              <a:rPr lang="en-US" dirty="0" err="1"/>
              <a:t>giao</a:t>
            </a:r>
            <a:r>
              <a:rPr lang="en-US" dirty="0"/>
              <a:t> </a:t>
            </a:r>
            <a:r>
              <a:rPr lang="en-US" dirty="0" err="1"/>
              <a:t>tiếp</a:t>
            </a:r>
            <a:r>
              <a:rPr lang="en-US" dirty="0"/>
              <a:t> </a:t>
            </a:r>
            <a:r>
              <a:rPr lang="en-US" dirty="0" err="1"/>
              <a:t>không</a:t>
            </a:r>
            <a:r>
              <a:rPr lang="en-US" dirty="0"/>
              <a:t> </a:t>
            </a:r>
            <a:r>
              <a:rPr lang="en-US" dirty="0" err="1"/>
              <a:t>chỉ</a:t>
            </a:r>
            <a:r>
              <a:rPr lang="en-US" dirty="0"/>
              <a:t> </a:t>
            </a:r>
            <a:r>
              <a:rPr lang="en-US" dirty="0" err="1"/>
              <a:t>với</a:t>
            </a:r>
            <a:r>
              <a:rPr lang="en-US" dirty="0"/>
              <a:t> </a:t>
            </a:r>
            <a:r>
              <a:rPr lang="en-US" dirty="0" err="1"/>
              <a:t>khách</a:t>
            </a:r>
            <a:r>
              <a:rPr lang="en-US" dirty="0"/>
              <a:t> </a:t>
            </a:r>
            <a:r>
              <a:rPr lang="en-US" dirty="0" err="1"/>
              <a:t>hàng</a:t>
            </a:r>
            <a:r>
              <a:rPr lang="en-US" dirty="0"/>
              <a:t>, </a:t>
            </a:r>
            <a:r>
              <a:rPr lang="en-US" dirty="0" err="1"/>
              <a:t>mà</a:t>
            </a:r>
            <a:r>
              <a:rPr lang="en-US" dirty="0"/>
              <a:t> </a:t>
            </a:r>
            <a:r>
              <a:rPr lang="en-US" dirty="0" err="1"/>
              <a:t>còn</a:t>
            </a:r>
            <a:r>
              <a:rPr lang="en-US" dirty="0"/>
              <a:t> </a:t>
            </a:r>
            <a:r>
              <a:rPr lang="en-US" dirty="0" err="1"/>
              <a:t>với</a:t>
            </a:r>
            <a:r>
              <a:rPr lang="en-US" dirty="0"/>
              <a:t> </a:t>
            </a:r>
            <a:r>
              <a:rPr lang="en-US" dirty="0" err="1"/>
              <a:t>các</a:t>
            </a:r>
            <a:r>
              <a:rPr lang="en-US" dirty="0"/>
              <a:t> </a:t>
            </a:r>
            <a:r>
              <a:rPr lang="en-US" dirty="0" err="1"/>
              <a:t>kết</a:t>
            </a:r>
            <a:r>
              <a:rPr lang="en-US" dirty="0"/>
              <a:t> </a:t>
            </a:r>
            <a:r>
              <a:rPr lang="en-US" dirty="0" err="1"/>
              <a:t>nối</a:t>
            </a:r>
            <a:r>
              <a:rPr lang="en-US" dirty="0"/>
              <a:t> </a:t>
            </a:r>
            <a:r>
              <a:rPr lang="en-US" dirty="0" err="1"/>
              <a:t>kinh</a:t>
            </a:r>
            <a:r>
              <a:rPr lang="en-US" dirty="0"/>
              <a:t> </a:t>
            </a:r>
            <a:r>
              <a:rPr lang="en-US" dirty="0" err="1"/>
              <a:t>doanh</a:t>
            </a:r>
            <a:r>
              <a:rPr lang="en-US" dirty="0"/>
              <a:t> </a:t>
            </a:r>
            <a:r>
              <a:rPr lang="en-US" dirty="0" err="1"/>
              <a:t>và</a:t>
            </a:r>
            <a:r>
              <a:rPr lang="en-US" dirty="0"/>
              <a:t> </a:t>
            </a:r>
            <a:r>
              <a:rPr lang="en-US" dirty="0" err="1"/>
              <a:t>dịch</a:t>
            </a:r>
            <a:r>
              <a:rPr lang="en-US" dirty="0"/>
              <a:t> </a:t>
            </a:r>
            <a:r>
              <a:rPr lang="en-US" dirty="0" err="1"/>
              <a:t>vụ</a:t>
            </a:r>
            <a:r>
              <a:rPr lang="en-US" dirty="0"/>
              <a:t> </a:t>
            </a:r>
            <a:r>
              <a:rPr lang="en-US" dirty="0" err="1"/>
              <a:t>đối</a:t>
            </a:r>
            <a:r>
              <a:rPr lang="en-US" dirty="0"/>
              <a:t> </a:t>
            </a:r>
            <a:r>
              <a:rPr lang="en-US" dirty="0" err="1"/>
              <a:t>tác</a:t>
            </a:r>
            <a:r>
              <a:rPr lang="en-US" dirty="0"/>
              <a:t>. </a:t>
            </a:r>
            <a:r>
              <a:rPr lang="en-US" dirty="0" err="1"/>
              <a:t>Kết</a:t>
            </a:r>
            <a:r>
              <a:rPr lang="en-US" dirty="0"/>
              <a:t> </a:t>
            </a:r>
            <a:r>
              <a:rPr lang="en-US" dirty="0" err="1"/>
              <a:t>nối</a:t>
            </a:r>
            <a:r>
              <a:rPr lang="en-US" dirty="0"/>
              <a:t> Internet </a:t>
            </a:r>
            <a:r>
              <a:rPr lang="en-US" dirty="0" err="1"/>
              <a:t>tốc</a:t>
            </a:r>
            <a:r>
              <a:rPr lang="en-US" dirty="0"/>
              <a:t> </a:t>
            </a:r>
            <a:r>
              <a:rPr lang="en-US" dirty="0" err="1"/>
              <a:t>độ</a:t>
            </a:r>
            <a:r>
              <a:rPr lang="en-US" dirty="0"/>
              <a:t> </a:t>
            </a:r>
            <a:r>
              <a:rPr lang="en-US" dirty="0" err="1"/>
              <a:t>cao</a:t>
            </a:r>
            <a:r>
              <a:rPr lang="en-US" dirty="0"/>
              <a:t> </a:t>
            </a:r>
            <a:r>
              <a:rPr lang="en-US" dirty="0" err="1"/>
              <a:t>cho</a:t>
            </a:r>
            <a:r>
              <a:rPr lang="en-US" dirty="0"/>
              <a:t> </a:t>
            </a:r>
            <a:r>
              <a:rPr lang="en-US" dirty="0" err="1"/>
              <a:t>phép</a:t>
            </a:r>
            <a:r>
              <a:rPr lang="en-US" dirty="0"/>
              <a:t> </a:t>
            </a:r>
            <a:r>
              <a:rPr lang="en-US" dirty="0" err="1"/>
              <a:t>liên</a:t>
            </a:r>
            <a:r>
              <a:rPr lang="en-US" dirty="0"/>
              <a:t> </a:t>
            </a:r>
            <a:r>
              <a:rPr lang="en-US" dirty="0" err="1"/>
              <a:t>lạc</a:t>
            </a:r>
            <a:r>
              <a:rPr lang="en-US" dirty="0"/>
              <a:t> video, </a:t>
            </a:r>
            <a:r>
              <a:rPr lang="en-US" dirty="0" err="1"/>
              <a:t>thoại</a:t>
            </a:r>
            <a:r>
              <a:rPr lang="en-US" dirty="0"/>
              <a:t> </a:t>
            </a:r>
            <a:r>
              <a:rPr lang="en-US" dirty="0" err="1"/>
              <a:t>và</a:t>
            </a:r>
            <a:r>
              <a:rPr lang="en-US" dirty="0"/>
              <a:t> </a:t>
            </a:r>
            <a:r>
              <a:rPr lang="en-US" dirty="0" err="1"/>
              <a:t>văn</a:t>
            </a:r>
            <a:r>
              <a:rPr lang="en-US" dirty="0"/>
              <a:t> </a:t>
            </a:r>
            <a:r>
              <a:rPr lang="en-US" dirty="0" err="1"/>
              <a:t>bản</a:t>
            </a:r>
            <a:r>
              <a:rPr lang="en-US" dirty="0"/>
              <a:t> </a:t>
            </a:r>
            <a:r>
              <a:rPr lang="en-US" dirty="0" err="1"/>
              <a:t>gần</a:t>
            </a:r>
            <a:r>
              <a:rPr lang="en-US" dirty="0"/>
              <a:t> </a:t>
            </a:r>
            <a:r>
              <a:rPr lang="en-US" dirty="0" err="1"/>
              <a:t>như</a:t>
            </a:r>
            <a:r>
              <a:rPr lang="en-US" dirty="0"/>
              <a:t> </a:t>
            </a:r>
            <a:r>
              <a:rPr lang="en-US" dirty="0" err="1"/>
              <a:t>tức</a:t>
            </a:r>
            <a:r>
              <a:rPr lang="en-US" dirty="0"/>
              <a:t> </a:t>
            </a:r>
            <a:r>
              <a:rPr lang="en-US" dirty="0" err="1"/>
              <a:t>thì</a:t>
            </a:r>
            <a:r>
              <a:rPr lang="en-US" dirty="0"/>
              <a:t> </a:t>
            </a:r>
            <a:r>
              <a:rPr lang="en-US" dirty="0" err="1"/>
              <a:t>trên</a:t>
            </a:r>
            <a:r>
              <a:rPr lang="en-US" dirty="0"/>
              <a:t> </a:t>
            </a:r>
            <a:r>
              <a:rPr lang="en-US" dirty="0" err="1"/>
              <a:t>toàn</a:t>
            </a:r>
            <a:r>
              <a:rPr lang="en-US" dirty="0"/>
              <a:t> </a:t>
            </a:r>
            <a:r>
              <a:rPr lang="en-US" dirty="0" err="1"/>
              <a:t>cầu</a:t>
            </a:r>
            <a:r>
              <a:rPr lang="en-US" dirty="0"/>
              <a:t> - </a:t>
            </a:r>
            <a:r>
              <a:rPr lang="en-US" dirty="0" err="1"/>
              <a:t>thường</a:t>
            </a:r>
            <a:r>
              <a:rPr lang="en-US" dirty="0"/>
              <a:t> </a:t>
            </a:r>
            <a:r>
              <a:rPr lang="en-US" dirty="0" err="1"/>
              <a:t>với</a:t>
            </a:r>
            <a:r>
              <a:rPr lang="en-US" dirty="0"/>
              <a:t> chi </a:t>
            </a:r>
            <a:r>
              <a:rPr lang="en-US" dirty="0" err="1"/>
              <a:t>phí</a:t>
            </a:r>
            <a:r>
              <a:rPr lang="en-US" dirty="0"/>
              <a:t> </a:t>
            </a:r>
            <a:r>
              <a:rPr lang="en-US" dirty="0" err="1"/>
              <a:t>thấp</a:t>
            </a:r>
            <a:r>
              <a:rPr lang="en-US" dirty="0"/>
              <a:t> </a:t>
            </a:r>
            <a:r>
              <a:rPr lang="en-US" dirty="0" err="1"/>
              <a:t>hơn</a:t>
            </a:r>
            <a:r>
              <a:rPr lang="en-US" dirty="0"/>
              <a:t> </a:t>
            </a:r>
            <a:r>
              <a:rPr lang="en-US" dirty="0" err="1"/>
              <a:t>đáng</a:t>
            </a:r>
            <a:r>
              <a:rPr lang="en-US" dirty="0"/>
              <a:t> </a:t>
            </a:r>
            <a:r>
              <a:rPr lang="en-US" dirty="0" err="1"/>
              <a:t>kể</a:t>
            </a:r>
            <a:r>
              <a:rPr lang="en-US" dirty="0"/>
              <a:t> so </a:t>
            </a:r>
            <a:r>
              <a:rPr lang="en-US" dirty="0" err="1"/>
              <a:t>với</a:t>
            </a:r>
            <a:r>
              <a:rPr lang="en-US" dirty="0"/>
              <a:t> </a:t>
            </a:r>
            <a:r>
              <a:rPr lang="en-US" dirty="0" err="1"/>
              <a:t>các</a:t>
            </a:r>
            <a:r>
              <a:rPr lang="en-US" dirty="0"/>
              <a:t> </a:t>
            </a:r>
            <a:r>
              <a:rPr lang="en-US" dirty="0" err="1"/>
              <a:t>phương</a:t>
            </a:r>
            <a:r>
              <a:rPr lang="en-US" dirty="0"/>
              <a:t> </a:t>
            </a:r>
            <a:r>
              <a:rPr lang="en-US" dirty="0" err="1"/>
              <a:t>thức</a:t>
            </a:r>
            <a:r>
              <a:rPr lang="en-US" dirty="0"/>
              <a:t> </a:t>
            </a:r>
            <a:r>
              <a:rPr lang="en-US" dirty="0" err="1"/>
              <a:t>truyền</a:t>
            </a:r>
            <a:r>
              <a:rPr lang="en-US" dirty="0"/>
              <a:t> </a:t>
            </a:r>
            <a:r>
              <a:rPr lang="en-US" dirty="0" err="1"/>
              <a:t>thống</a:t>
            </a:r>
            <a:r>
              <a:rPr lang="en-US" dirty="0"/>
              <a:t> </a:t>
            </a:r>
            <a:r>
              <a:rPr lang="en-US" dirty="0" err="1"/>
              <a:t>như</a:t>
            </a:r>
            <a:r>
              <a:rPr lang="en-US" dirty="0"/>
              <a:t> </a:t>
            </a:r>
            <a:r>
              <a:rPr lang="en-US" dirty="0" err="1"/>
              <a:t>điện</a:t>
            </a:r>
            <a:r>
              <a:rPr lang="en-US" dirty="0"/>
              <a:t> </a:t>
            </a:r>
            <a:r>
              <a:rPr lang="en-US" dirty="0" err="1"/>
              <a:t>thoại</a:t>
            </a:r>
            <a:r>
              <a:rPr lang="en-US" dirty="0"/>
              <a:t> </a:t>
            </a:r>
            <a:r>
              <a:rPr lang="en-US" dirty="0" err="1"/>
              <a:t>đường</a:t>
            </a:r>
            <a:r>
              <a:rPr lang="en-US" dirty="0"/>
              <a:t> </a:t>
            </a:r>
            <a:r>
              <a:rPr lang="en-US" dirty="0" err="1"/>
              <a:t>dài</a:t>
            </a:r>
            <a:r>
              <a:rPr lang="en-US" dirty="0"/>
              <a:t> </a:t>
            </a:r>
            <a:r>
              <a:rPr lang="en-US" dirty="0" err="1"/>
              <a:t>có</a:t>
            </a:r>
            <a:r>
              <a:rPr lang="en-US" dirty="0"/>
              <a:t> </a:t>
            </a:r>
            <a:r>
              <a:rPr lang="en-US" dirty="0" err="1"/>
              <a:t>thể</a:t>
            </a:r>
            <a:r>
              <a:rPr lang="en-US" dirty="0"/>
              <a:t> </a:t>
            </a:r>
            <a:r>
              <a:rPr lang="en-US" dirty="0" err="1"/>
              <a:t>cung</a:t>
            </a:r>
            <a:r>
              <a:rPr lang="en-US" dirty="0"/>
              <a:t> </a:t>
            </a:r>
            <a:r>
              <a:rPr lang="en-US" dirty="0" err="1"/>
              <a:t>cấp</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gửi</a:t>
            </a:r>
            <a:r>
              <a:rPr lang="en-US" dirty="0"/>
              <a:t> </a:t>
            </a:r>
            <a:r>
              <a:rPr lang="en-US" dirty="0" err="1"/>
              <a:t>gần</a:t>
            </a:r>
            <a:r>
              <a:rPr lang="en-US" dirty="0"/>
              <a:t> </a:t>
            </a:r>
            <a:r>
              <a:rPr lang="en-US" dirty="0" err="1"/>
              <a:t>như</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từ</a:t>
            </a:r>
            <a:r>
              <a:rPr lang="en-US" dirty="0"/>
              <a:t> </a:t>
            </a:r>
            <a:r>
              <a:rPr lang="en-US" dirty="0" err="1"/>
              <a:t>công</a:t>
            </a:r>
            <a:r>
              <a:rPr lang="en-US" dirty="0"/>
              <a:t> </a:t>
            </a:r>
            <a:r>
              <a:rPr lang="en-US" dirty="0" err="1"/>
              <a:t>ty</a:t>
            </a:r>
            <a:r>
              <a:rPr lang="en-US" dirty="0"/>
              <a:t> </a:t>
            </a:r>
            <a:r>
              <a:rPr lang="en-US" dirty="0" err="1"/>
              <a:t>đến</a:t>
            </a:r>
            <a:r>
              <a:rPr lang="en-US" dirty="0"/>
              <a:t> </a:t>
            </a:r>
            <a:r>
              <a:rPr lang="en-US" dirty="0" err="1"/>
              <a:t>một</a:t>
            </a:r>
            <a:r>
              <a:rPr lang="en-US" dirty="0"/>
              <a:t> </a:t>
            </a:r>
            <a:r>
              <a:rPr lang="en-US" dirty="0" err="1"/>
              <a:t>hãng</a:t>
            </a:r>
            <a:r>
              <a:rPr lang="en-US" dirty="0"/>
              <a:t> </a:t>
            </a:r>
            <a:r>
              <a:rPr lang="en-US" dirty="0" err="1"/>
              <a:t>hàng</a:t>
            </a:r>
            <a:r>
              <a:rPr lang="en-US" dirty="0"/>
              <a:t> </a:t>
            </a:r>
            <a:r>
              <a:rPr lang="en-US" dirty="0" err="1"/>
              <a:t>không</a:t>
            </a:r>
            <a:r>
              <a:rPr lang="en-US" dirty="0"/>
              <a:t>, </a:t>
            </a:r>
            <a:r>
              <a:rPr lang="en-US" dirty="0" err="1"/>
              <a:t>khách</a:t>
            </a:r>
            <a:r>
              <a:rPr lang="en-US" dirty="0"/>
              <a:t> </a:t>
            </a:r>
            <a:r>
              <a:rPr lang="en-US" dirty="0" err="1"/>
              <a:t>sạn</a:t>
            </a:r>
            <a:r>
              <a:rPr lang="en-US" dirty="0"/>
              <a:t> </a:t>
            </a:r>
            <a:r>
              <a:rPr lang="en-US" dirty="0" err="1"/>
              <a:t>hoặc</a:t>
            </a:r>
            <a:r>
              <a:rPr lang="en-US" dirty="0"/>
              <a:t> </a:t>
            </a:r>
            <a:r>
              <a:rPr lang="en-US" dirty="0" err="1"/>
              <a:t>dịch</a:t>
            </a:r>
            <a:r>
              <a:rPr lang="en-US" dirty="0"/>
              <a:t> </a:t>
            </a:r>
            <a:r>
              <a:rPr lang="en-US" dirty="0" err="1"/>
              <a:t>vụ</a:t>
            </a:r>
            <a:r>
              <a:rPr lang="en-US" dirty="0"/>
              <a:t> </a:t>
            </a:r>
            <a:r>
              <a:rPr lang="en-US" dirty="0" err="1"/>
              <a:t>khác</a:t>
            </a:r>
            <a:r>
              <a:rPr lang="en-US" dirty="0"/>
              <a:t>, </a:t>
            </a:r>
            <a:r>
              <a:rPr lang="en-US" dirty="0" err="1"/>
              <a:t>sau</a:t>
            </a:r>
            <a:r>
              <a:rPr lang="en-US" dirty="0"/>
              <a:t> </a:t>
            </a:r>
            <a:r>
              <a:rPr lang="en-US" dirty="0" err="1"/>
              <a:t>đó</a:t>
            </a:r>
            <a:r>
              <a:rPr lang="en-US" dirty="0"/>
              <a:t> </a:t>
            </a:r>
            <a:r>
              <a:rPr lang="en-US" dirty="0" err="1"/>
              <a:t>chuyển</a:t>
            </a:r>
            <a:r>
              <a:rPr lang="en-US" dirty="0"/>
              <a:t> </a:t>
            </a:r>
            <a:r>
              <a:rPr lang="en-US" dirty="0" err="1"/>
              <a:t>tiếp</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Điều</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đặt</a:t>
            </a:r>
            <a:r>
              <a:rPr lang="en-US" dirty="0"/>
              <a:t> </a:t>
            </a:r>
            <a:r>
              <a:rPr lang="en-US" dirty="0" err="1"/>
              <a:t>chỗ</a:t>
            </a:r>
            <a:r>
              <a:rPr lang="en-US" dirty="0"/>
              <a:t> </a:t>
            </a:r>
            <a:r>
              <a:rPr lang="en-US" dirty="0" err="1"/>
              <a:t>và</a:t>
            </a:r>
            <a:r>
              <a:rPr lang="en-US" dirty="0"/>
              <a:t> </a:t>
            </a:r>
            <a:r>
              <a:rPr lang="en-US" dirty="0" err="1"/>
              <a:t>phối</a:t>
            </a:r>
            <a:r>
              <a:rPr lang="en-US" dirty="0"/>
              <a:t> </a:t>
            </a:r>
            <a:r>
              <a:rPr lang="en-US" dirty="0" err="1"/>
              <a:t>hợp</a:t>
            </a:r>
            <a:r>
              <a:rPr lang="en-US" dirty="0"/>
              <a:t> </a:t>
            </a:r>
            <a:r>
              <a:rPr lang="en-US" dirty="0" err="1"/>
              <a:t>có</a:t>
            </a:r>
            <a:r>
              <a:rPr lang="en-US" dirty="0"/>
              <a:t> </a:t>
            </a:r>
            <a:r>
              <a:rPr lang="en-US" dirty="0" err="1"/>
              <a:t>thể</a:t>
            </a:r>
            <a:r>
              <a:rPr lang="en-US" dirty="0"/>
              <a:t> </a:t>
            </a:r>
            <a:r>
              <a:rPr lang="en-US" dirty="0" err="1"/>
              <a:t>mất</a:t>
            </a:r>
            <a:r>
              <a:rPr lang="en-US" dirty="0"/>
              <a:t> </a:t>
            </a:r>
            <a:r>
              <a:rPr lang="en-US" dirty="0" err="1"/>
              <a:t>hàng</a:t>
            </a:r>
            <a:r>
              <a:rPr lang="en-US" dirty="0"/>
              <a:t> </a:t>
            </a:r>
            <a:r>
              <a:rPr lang="en-US" dirty="0" err="1"/>
              <a:t>giờ</a:t>
            </a:r>
            <a:r>
              <a:rPr lang="en-US" dirty="0"/>
              <a:t> </a:t>
            </a:r>
            <a:r>
              <a:rPr lang="en-US" dirty="0" err="1"/>
              <a:t>hoặc</a:t>
            </a:r>
            <a:r>
              <a:rPr lang="en-US" dirty="0"/>
              <a:t> </a:t>
            </a:r>
            <a:r>
              <a:rPr lang="en-US" dirty="0" err="1"/>
              <a:t>nhiều</a:t>
            </a:r>
            <a:r>
              <a:rPr lang="en-US" dirty="0"/>
              <a:t> </a:t>
            </a:r>
            <a:r>
              <a:rPr lang="en-US" dirty="0" err="1"/>
              <a:t>ngày</a:t>
            </a:r>
            <a:r>
              <a:rPr lang="en-US" dirty="0"/>
              <a:t> </a:t>
            </a:r>
            <a:r>
              <a:rPr lang="en-US" dirty="0" err="1"/>
              <a:t>để</a:t>
            </a:r>
            <a:r>
              <a:rPr lang="en-US" dirty="0"/>
              <a:t> </a:t>
            </a:r>
            <a:r>
              <a:rPr lang="en-US" dirty="0" err="1"/>
              <a:t>được</a:t>
            </a:r>
            <a:r>
              <a:rPr lang="en-US" dirty="0"/>
              <a:t> </a:t>
            </a:r>
            <a:r>
              <a:rPr lang="en-US" dirty="0" err="1"/>
              <a:t>xử</a:t>
            </a:r>
            <a:r>
              <a:rPr lang="en-US" dirty="0"/>
              <a:t> </a:t>
            </a:r>
            <a:r>
              <a:rPr lang="en-US" dirty="0" err="1"/>
              <a:t>lý</a:t>
            </a:r>
            <a:r>
              <a:rPr lang="en-US" dirty="0"/>
              <a:t> </a:t>
            </a:r>
            <a:r>
              <a:rPr lang="en-US" dirty="0" err="1"/>
              <a:t>gần</a:t>
            </a:r>
            <a:r>
              <a:rPr lang="en-US" dirty="0"/>
              <a:t> </a:t>
            </a:r>
            <a:r>
              <a:rPr lang="en-US" dirty="0" err="1"/>
              <a:t>như</a:t>
            </a:r>
            <a:r>
              <a:rPr lang="en-US" dirty="0"/>
              <a:t> </a:t>
            </a:r>
            <a:r>
              <a:rPr lang="en-US" dirty="0" err="1"/>
              <a:t>ngay</a:t>
            </a:r>
            <a:r>
              <a:rPr lang="en-US" dirty="0"/>
              <a:t> </a:t>
            </a:r>
            <a:r>
              <a:rPr lang="en-US" dirty="0" err="1"/>
              <a:t>lập</a:t>
            </a:r>
            <a:r>
              <a:rPr lang="en-US" dirty="0"/>
              <a:t> </a:t>
            </a:r>
            <a:r>
              <a:rPr lang="en-US" dirty="0" err="1"/>
              <a:t>tức</a:t>
            </a:r>
            <a:r>
              <a:rPr lang="en-US" dirty="0"/>
              <a:t>, </a:t>
            </a:r>
            <a:r>
              <a:rPr lang="en-US" dirty="0" err="1"/>
              <a:t>giúp</a:t>
            </a:r>
            <a:r>
              <a:rPr lang="en-US" dirty="0"/>
              <a:t> </a:t>
            </a:r>
            <a:r>
              <a:rPr lang="en-US" dirty="0" err="1"/>
              <a:t>giảm</a:t>
            </a:r>
            <a:r>
              <a:rPr lang="en-US" dirty="0"/>
              <a:t> </a:t>
            </a:r>
            <a:r>
              <a:rPr lang="en-US" dirty="0" err="1"/>
              <a:t>đáng</a:t>
            </a:r>
            <a:r>
              <a:rPr lang="en-US" dirty="0"/>
              <a:t> </a:t>
            </a:r>
            <a:r>
              <a:rPr lang="en-US" dirty="0" err="1"/>
              <a:t>kể</a:t>
            </a:r>
            <a:r>
              <a:rPr lang="en-US" dirty="0"/>
              <a:t> </a:t>
            </a:r>
            <a:r>
              <a:rPr lang="en-US" dirty="0" err="1"/>
              <a:t>thời</a:t>
            </a:r>
            <a:r>
              <a:rPr lang="en-US" dirty="0"/>
              <a:t> </a:t>
            </a:r>
            <a:r>
              <a:rPr lang="en-US" dirty="0" err="1"/>
              <a:t>gian</a:t>
            </a:r>
            <a:r>
              <a:rPr lang="en-US" dirty="0"/>
              <a:t> </a:t>
            </a:r>
            <a:r>
              <a:rPr lang="en-US" dirty="0" err="1"/>
              <a:t>chờ</a:t>
            </a:r>
            <a:r>
              <a:rPr lang="en-US" dirty="0"/>
              <a:t> </a:t>
            </a:r>
            <a:r>
              <a:rPr lang="en-US" dirty="0" err="1"/>
              <a:t>đợi</a:t>
            </a:r>
            <a:r>
              <a:rPr lang="en-US" dirty="0"/>
              <a:t> </a:t>
            </a:r>
            <a:r>
              <a:rPr lang="en-US" dirty="0" err="1"/>
              <a:t>và</a:t>
            </a:r>
            <a:r>
              <a:rPr lang="en-US" dirty="0"/>
              <a:t> </a:t>
            </a:r>
            <a:r>
              <a:rPr lang="en-US" dirty="0" err="1"/>
              <a:t>mất</a:t>
            </a:r>
            <a:r>
              <a:rPr lang="en-US" dirty="0"/>
              <a:t> </a:t>
            </a:r>
            <a:r>
              <a:rPr lang="en-US" dirty="0" err="1"/>
              <a:t>năng</a:t>
            </a:r>
            <a:r>
              <a:rPr lang="en-US" dirty="0"/>
              <a:t> </a:t>
            </a:r>
            <a:r>
              <a:rPr lang="en-US" dirty="0" err="1"/>
              <a:t>suất</a:t>
            </a:r>
            <a:r>
              <a:rPr lang="en-US" dirty="0"/>
              <a:t>.</a:t>
            </a:r>
          </a:p>
        </p:txBody>
      </p:sp>
    </p:spTree>
    <p:extLst>
      <p:ext uri="{BB962C8B-B14F-4D97-AF65-F5344CB8AC3E}">
        <p14:creationId xmlns:p14="http://schemas.microsoft.com/office/powerpoint/2010/main" val="386389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46708" cy="1064427"/>
          </a:xfrm>
        </p:spPr>
        <p:txBody>
          <a:bodyPr>
            <a:normAutofit/>
          </a:bodyPr>
          <a:lstStyle/>
          <a:p>
            <a:pPr algn="l"/>
            <a:r>
              <a:rPr lang="vi-VN" dirty="0"/>
              <a:t>Chương III: Phân tích và thiết kế hệ Thống</a:t>
            </a:r>
            <a:br>
              <a:rPr lang="vi-VN" dirty="0"/>
            </a:br>
            <a:r>
              <a:rPr lang="vi-VN" sz="2700" dirty="0"/>
              <a:t>3, Sơ đồ hoạt động của hệ thống</a:t>
            </a:r>
            <a:endParaRPr lang="en-US" dirty="0"/>
          </a:p>
        </p:txBody>
      </p:sp>
      <p:sp>
        <p:nvSpPr>
          <p:cNvPr id="3" name="Content Placeholder 2"/>
          <p:cNvSpPr>
            <a:spLocks noGrp="1"/>
          </p:cNvSpPr>
          <p:nvPr>
            <p:ph idx="1"/>
          </p:nvPr>
        </p:nvSpPr>
        <p:spPr/>
        <p:txBody>
          <a:bodyPr/>
          <a:lstStyle/>
          <a:p>
            <a:endParaRPr lang="en-US"/>
          </a:p>
        </p:txBody>
      </p:sp>
      <p:pic>
        <p:nvPicPr>
          <p:cNvPr id="6" name="Picture 5" descr="C:\Users\Asus\Pictures\Screenshots\Screenshot (293).png"/>
          <p:cNvPicPr/>
          <p:nvPr/>
        </p:nvPicPr>
        <p:blipFill>
          <a:blip r:embed="rId2">
            <a:extLst>
              <a:ext uri="{28A0092B-C50C-407E-A947-70E740481C1C}">
                <a14:useLocalDpi xmlns:a14="http://schemas.microsoft.com/office/drawing/2010/main" val="0"/>
              </a:ext>
            </a:extLst>
          </a:blip>
          <a:srcRect/>
          <a:stretch>
            <a:fillRect/>
          </a:stretch>
        </p:blipFill>
        <p:spPr bwMode="auto">
          <a:xfrm>
            <a:off x="3331923" y="1740665"/>
            <a:ext cx="4872625" cy="4409614"/>
          </a:xfrm>
          <a:prstGeom prst="rect">
            <a:avLst/>
          </a:prstGeom>
          <a:noFill/>
          <a:ln>
            <a:noFill/>
          </a:ln>
        </p:spPr>
      </p:pic>
    </p:spTree>
    <p:extLst>
      <p:ext uri="{BB962C8B-B14F-4D97-AF65-F5344CB8AC3E}">
        <p14:creationId xmlns:p14="http://schemas.microsoft.com/office/powerpoint/2010/main" val="108129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42395" cy="1100062"/>
          </a:xfrm>
        </p:spPr>
        <p:txBody>
          <a:bodyPr>
            <a:normAutofit/>
          </a:bodyPr>
          <a:lstStyle/>
          <a:p>
            <a:pPr algn="l"/>
            <a:r>
              <a:rPr lang="vi-VN" dirty="0"/>
              <a:t>Chương III: Phân tích và thiết kế hệ Thống</a:t>
            </a:r>
            <a:br>
              <a:rPr lang="vi-VN" dirty="0"/>
            </a:br>
            <a:r>
              <a:rPr lang="vi-VN" sz="2700" dirty="0"/>
              <a:t>4, Sơ đồ Phân Cấp chức năng</a:t>
            </a:r>
            <a:endParaRPr lang="en-US" dirty="0"/>
          </a:p>
        </p:txBody>
      </p:sp>
      <p:sp>
        <p:nvSpPr>
          <p:cNvPr id="3" name="Content Placeholder 2"/>
          <p:cNvSpPr>
            <a:spLocks noGrp="1"/>
          </p:cNvSpPr>
          <p:nvPr>
            <p:ph idx="1"/>
          </p:nvPr>
        </p:nvSpPr>
        <p:spPr/>
        <p:txBody>
          <a:bodyPr/>
          <a:lstStyle/>
          <a:p>
            <a:endParaRPr lang="en-US"/>
          </a:p>
        </p:txBody>
      </p:sp>
      <p:pic>
        <p:nvPicPr>
          <p:cNvPr id="6" name="Picture 5" descr="C:\Users\Asus\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2605414" y="1339240"/>
            <a:ext cx="7178066" cy="4993437"/>
          </a:xfrm>
          <a:prstGeom prst="rect">
            <a:avLst/>
          </a:prstGeom>
          <a:noFill/>
          <a:ln>
            <a:noFill/>
          </a:ln>
        </p:spPr>
      </p:pic>
    </p:spTree>
    <p:extLst>
      <p:ext uri="{BB962C8B-B14F-4D97-AF65-F5344CB8AC3E}">
        <p14:creationId xmlns:p14="http://schemas.microsoft.com/office/powerpoint/2010/main" val="98908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46708" cy="1064427"/>
          </a:xfrm>
        </p:spPr>
        <p:txBody>
          <a:bodyPr>
            <a:normAutofit fontScale="90000"/>
          </a:bodyPr>
          <a:lstStyle/>
          <a:p>
            <a:pPr algn="l"/>
            <a:r>
              <a:rPr lang="vi-VN" dirty="0"/>
              <a:t>Chương III: Phân tích và thiết kế hệ Thống</a:t>
            </a:r>
            <a:br>
              <a:rPr lang="vi-VN" dirty="0"/>
            </a:br>
            <a:r>
              <a:rPr lang="vi-VN" dirty="0"/>
              <a:t>5</a:t>
            </a:r>
            <a:r>
              <a:rPr lang="vi-VN" sz="2700" dirty="0"/>
              <a:t>, Sơ đồ dữ liệu mức khung cảnh</a:t>
            </a:r>
            <a:endParaRPr lang="en-US" dirty="0"/>
          </a:p>
        </p:txBody>
      </p:sp>
      <p:sp>
        <p:nvSpPr>
          <p:cNvPr id="3" name="Content Placeholder 2"/>
          <p:cNvSpPr>
            <a:spLocks noGrp="1"/>
          </p:cNvSpPr>
          <p:nvPr>
            <p:ph idx="1"/>
          </p:nvPr>
        </p:nvSpPr>
        <p:spPr/>
        <p:txBody>
          <a:bodyPr/>
          <a:lstStyle/>
          <a:p>
            <a:endParaRPr lang="en-US"/>
          </a:p>
        </p:txBody>
      </p:sp>
      <p:pic>
        <p:nvPicPr>
          <p:cNvPr id="5" name="Picture 4" descr="C:\Users\Asus\Pictures\Screenshots\Screenshot (295).png"/>
          <p:cNvPicPr/>
          <p:nvPr/>
        </p:nvPicPr>
        <p:blipFill>
          <a:blip r:embed="rId2">
            <a:extLst>
              <a:ext uri="{28A0092B-C50C-407E-A947-70E740481C1C}">
                <a14:useLocalDpi xmlns:a14="http://schemas.microsoft.com/office/drawing/2010/main" val="0"/>
              </a:ext>
            </a:extLst>
          </a:blip>
          <a:srcRect/>
          <a:stretch>
            <a:fillRect/>
          </a:stretch>
        </p:blipFill>
        <p:spPr bwMode="auto">
          <a:xfrm>
            <a:off x="2342366" y="1803748"/>
            <a:ext cx="7127309" cy="3945699"/>
          </a:xfrm>
          <a:prstGeom prst="rect">
            <a:avLst/>
          </a:prstGeom>
          <a:noFill/>
          <a:ln>
            <a:noFill/>
          </a:ln>
        </p:spPr>
      </p:pic>
    </p:spTree>
    <p:extLst>
      <p:ext uri="{BB962C8B-B14F-4D97-AF65-F5344CB8AC3E}">
        <p14:creationId xmlns:p14="http://schemas.microsoft.com/office/powerpoint/2010/main" val="366542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46708" cy="1064427"/>
          </a:xfrm>
        </p:spPr>
        <p:txBody>
          <a:bodyPr>
            <a:normAutofit fontScale="90000"/>
          </a:bodyPr>
          <a:lstStyle/>
          <a:p>
            <a:pPr algn="l"/>
            <a:r>
              <a:rPr lang="vi-VN" dirty="0"/>
              <a:t>Chương III: Phân tích và thiết kế hệ Thống</a:t>
            </a:r>
            <a:br>
              <a:rPr lang="vi-VN" dirty="0"/>
            </a:br>
            <a:r>
              <a:rPr lang="vi-VN" dirty="0"/>
              <a:t>7</a:t>
            </a:r>
            <a:r>
              <a:rPr lang="vi-VN" sz="2700" dirty="0"/>
              <a:t>, Phân tích cơ sở dữ liệu</a:t>
            </a:r>
            <a:endParaRPr lang="en-US" dirty="0"/>
          </a:p>
        </p:txBody>
      </p:sp>
      <p:sp>
        <p:nvSpPr>
          <p:cNvPr id="3" name="Rectangle 5"/>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p:cNvSpPr>
            <a:spLocks noChangeArrowheads="1"/>
          </p:cNvSpPr>
          <p:nvPr/>
        </p:nvSpPr>
        <p:spPr bwMode="auto">
          <a:xfrm>
            <a:off x="735890" y="3836261"/>
            <a:ext cx="1601272" cy="26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078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1400" b="0" i="1" u="none" strike="noStrike" cap="none" normalizeH="0" baseline="0" dirty="0">
                <a:ln>
                  <a:noFill/>
                </a:ln>
                <a:effectLst/>
                <a:latin typeface="Arial" panose="020B0604020202020204" pitchFamily="34" charset="0"/>
                <a:ea typeface="Times New Roman" panose="02020603050405020304" pitchFamily="18" charset="0"/>
                <a:cs typeface="Times New Roman" panose="02020603050405020304" pitchFamily="18" charset="0"/>
              </a:rPr>
              <a:t>Bảng Tour Du lịch</a:t>
            </a:r>
            <a:endParaRPr kumimoji="0" lang="en-US" sz="1600" b="1" i="0" u="none" strike="noStrike" cap="none" normalizeH="0" baseline="0" dirty="0">
              <a:ln>
                <a:noFill/>
              </a:ln>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5" name="Rectangle 7"/>
          <p:cNvSpPr>
            <a:spLocks noChangeArrowheads="1"/>
          </p:cNvSpPr>
          <p:nvPr/>
        </p:nvSpPr>
        <p:spPr bwMode="auto">
          <a:xfrm>
            <a:off x="3812478" y="3576246"/>
            <a:ext cx="1308371" cy="26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078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1400" b="0" i="1" u="none" strike="noStrike" cap="none" normalizeH="0" baseline="0" dirty="0">
                <a:ln>
                  <a:noFill/>
                </a:ln>
                <a:effectLst/>
                <a:latin typeface="Arial" panose="020B0604020202020204" pitchFamily="34" charset="0"/>
                <a:ea typeface="Times New Roman" panose="02020603050405020304" pitchFamily="18" charset="0"/>
                <a:cs typeface="Times New Roman" panose="02020603050405020304" pitchFamily="18" charset="0"/>
              </a:rPr>
              <a:t>Bảng </a:t>
            </a:r>
            <a:r>
              <a:rPr lang="en-US" sz="1400" i="1" dirty="0" err="1">
                <a:latin typeface="Arial" panose="020B0604020202020204" pitchFamily="34" charset="0"/>
                <a:ea typeface="Times New Roman" panose="02020603050405020304" pitchFamily="18" charset="0"/>
                <a:cs typeface="Times New Roman" panose="02020603050405020304" pitchFamily="18" charset="0"/>
              </a:rPr>
              <a:t>hóa</a:t>
            </a:r>
            <a:r>
              <a:rPr lang="en-US" sz="1400" i="1" dirty="0">
                <a:latin typeface="Arial" panose="020B0604020202020204" pitchFamily="34" charset="0"/>
                <a:ea typeface="Times New Roman" panose="02020603050405020304" pitchFamily="18" charset="0"/>
                <a:cs typeface="Times New Roman" panose="02020603050405020304" pitchFamily="18" charset="0"/>
              </a:rPr>
              <a:t> </a:t>
            </a:r>
            <a:r>
              <a:rPr lang="en-US" sz="1400" i="1" dirty="0" err="1">
                <a:latin typeface="Arial" panose="020B0604020202020204" pitchFamily="34" charset="0"/>
                <a:ea typeface="Times New Roman" panose="02020603050405020304" pitchFamily="18" charset="0"/>
                <a:cs typeface="Times New Roman" panose="02020603050405020304" pitchFamily="18" charset="0"/>
              </a:rPr>
              <a:t>đơn</a:t>
            </a:r>
            <a:endParaRPr kumimoji="0" lang="vi-VN" sz="1400" b="0" i="0" u="none" strike="noStrike" cap="none" normalizeH="0" baseline="0" dirty="0">
              <a:ln>
                <a:noFill/>
              </a:ln>
              <a:effectLst/>
              <a:latin typeface="Arial" panose="020B0604020202020204" pitchFamily="34" charset="0"/>
              <a:ea typeface="Times New Roman" panose="02020603050405020304" pitchFamily="18" charset="0"/>
            </a:endParaRPr>
          </a:p>
        </p:txBody>
      </p:sp>
      <p:sp>
        <p:nvSpPr>
          <p:cNvPr id="7" name="Rectangle 9"/>
          <p:cNvSpPr>
            <a:spLocks noChangeArrowheads="1"/>
          </p:cNvSpPr>
          <p:nvPr/>
        </p:nvSpPr>
        <p:spPr bwMode="auto">
          <a:xfrm>
            <a:off x="9456429" y="3528484"/>
            <a:ext cx="13388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1400" b="0" i="1" u="none" strike="noStrike" cap="none" normalizeH="0" baseline="0" dirty="0">
                <a:ln>
                  <a:noFill/>
                </a:ln>
                <a:effectLst/>
                <a:latin typeface="Arial" panose="020B0604020202020204" pitchFamily="34" charset="0"/>
                <a:ea typeface="Times New Roman" panose="02020603050405020304" pitchFamily="18" charset="0"/>
                <a:cs typeface="Times New Roman" panose="02020603050405020304" pitchFamily="18" charset="0"/>
              </a:rPr>
              <a:t>Bảng </a:t>
            </a:r>
            <a:r>
              <a:rPr kumimoji="0" lang="en-US" sz="1400" b="0" i="1" u="none" strike="noStrike" cap="none" normalizeH="0" baseline="0" dirty="0" err="1">
                <a:ln>
                  <a:noFill/>
                </a:ln>
                <a:effectLst/>
                <a:latin typeface="Arial" panose="020B0604020202020204" pitchFamily="34" charset="0"/>
                <a:ea typeface="Times New Roman" panose="02020603050405020304" pitchFamily="18" charset="0"/>
                <a:cs typeface="Times New Roman" panose="02020603050405020304" pitchFamily="18" charset="0"/>
              </a:rPr>
              <a:t>phản</a:t>
            </a:r>
            <a:r>
              <a:rPr kumimoji="0" lang="en-US" sz="1400" b="0" i="1" u="none" strike="noStrike" cap="none" normalizeH="0" dirty="0">
                <a:ln>
                  <a:noFill/>
                </a:ln>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sz="1400" b="0" i="1" u="none" strike="noStrike" cap="none" normalizeH="0" dirty="0" err="1">
                <a:ln>
                  <a:noFill/>
                </a:ln>
                <a:effectLst/>
                <a:latin typeface="Arial" panose="020B0604020202020204" pitchFamily="34" charset="0"/>
                <a:ea typeface="Times New Roman" panose="02020603050405020304" pitchFamily="18" charset="0"/>
                <a:cs typeface="Times New Roman" panose="02020603050405020304" pitchFamily="18" charset="0"/>
              </a:rPr>
              <a:t>hồi</a:t>
            </a:r>
            <a:endParaRPr kumimoji="0" lang="en-US" sz="800" b="0" i="0" u="none" strike="noStrike" cap="none" normalizeH="0" baseline="0" dirty="0">
              <a:ln>
                <a:noFill/>
              </a:ln>
              <a:effectLst/>
              <a:latin typeface="Arial" panose="020B0604020202020204" pitchFamily="34" charset="0"/>
            </a:endParaRPr>
          </a:p>
        </p:txBody>
      </p:sp>
      <p:sp>
        <p:nvSpPr>
          <p:cNvPr id="17" name="Rectangle 7"/>
          <p:cNvSpPr>
            <a:spLocks noChangeArrowheads="1"/>
          </p:cNvSpPr>
          <p:nvPr/>
        </p:nvSpPr>
        <p:spPr bwMode="auto">
          <a:xfrm>
            <a:off x="6461433" y="3569537"/>
            <a:ext cx="1478290" cy="266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50784"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sz="1400" b="0" i="1" u="none" strike="noStrike" cap="none" normalizeH="0" baseline="0" dirty="0">
                <a:ln>
                  <a:noFill/>
                </a:ln>
                <a:effectLst/>
                <a:latin typeface="Arial" panose="020B0604020202020204" pitchFamily="34" charset="0"/>
                <a:ea typeface="Times New Roman" panose="02020603050405020304" pitchFamily="18" charset="0"/>
                <a:cs typeface="Times New Roman" panose="02020603050405020304" pitchFamily="18" charset="0"/>
              </a:rPr>
              <a:t>Bảng </a:t>
            </a:r>
            <a:r>
              <a:rPr lang="en-US" sz="1400" i="1" dirty="0" err="1">
                <a:latin typeface="Arial" panose="020B0604020202020204" pitchFamily="34" charset="0"/>
                <a:ea typeface="Times New Roman" panose="02020603050405020304" pitchFamily="18" charset="0"/>
                <a:cs typeface="Times New Roman" panose="02020603050405020304" pitchFamily="18" charset="0"/>
              </a:rPr>
              <a:t>đăng</a:t>
            </a:r>
            <a:r>
              <a:rPr lang="en-US" sz="1400" i="1" dirty="0">
                <a:latin typeface="Arial" panose="020B0604020202020204" pitchFamily="34" charset="0"/>
                <a:ea typeface="Times New Roman" panose="02020603050405020304" pitchFamily="18" charset="0"/>
                <a:cs typeface="Times New Roman" panose="02020603050405020304" pitchFamily="18" charset="0"/>
              </a:rPr>
              <a:t> </a:t>
            </a:r>
            <a:r>
              <a:rPr lang="en-US" sz="1400" i="1" dirty="0" err="1">
                <a:latin typeface="Arial" panose="020B0604020202020204" pitchFamily="34" charset="0"/>
                <a:ea typeface="Times New Roman" panose="02020603050405020304" pitchFamily="18" charset="0"/>
                <a:cs typeface="Times New Roman" panose="02020603050405020304" pitchFamily="18" charset="0"/>
              </a:rPr>
              <a:t>kí</a:t>
            </a:r>
            <a:r>
              <a:rPr lang="en-US" sz="1400" i="1" dirty="0">
                <a:latin typeface="Arial" panose="020B0604020202020204" pitchFamily="34" charset="0"/>
                <a:ea typeface="Times New Roman" panose="02020603050405020304" pitchFamily="18" charset="0"/>
                <a:cs typeface="Times New Roman" panose="02020603050405020304" pitchFamily="18" charset="0"/>
              </a:rPr>
              <a:t> tin</a:t>
            </a:r>
            <a:endParaRPr kumimoji="0" lang="vi-VN" sz="1400" b="0" i="0" u="none" strike="noStrike" cap="none" normalizeH="0" baseline="0" dirty="0">
              <a:ln>
                <a:noFill/>
              </a:ln>
              <a:effectLst/>
              <a:latin typeface="Arial" panose="020B0604020202020204" pitchFamily="34" charset="0"/>
              <a:ea typeface="Times New Roman" panose="02020603050405020304" pitchFamily="18" charset="0"/>
            </a:endParaRPr>
          </a:p>
        </p:txBody>
      </p:sp>
      <p:pic>
        <p:nvPicPr>
          <p:cNvPr id="18" name="Picture 17" descr="C:\Users\Asus\Pictures\Screenshots\Screenshot (275).png"/>
          <p:cNvPicPr/>
          <p:nvPr/>
        </p:nvPicPr>
        <p:blipFill>
          <a:blip r:embed="rId2">
            <a:extLst>
              <a:ext uri="{28A0092B-C50C-407E-A947-70E740481C1C}">
                <a14:useLocalDpi xmlns:a14="http://schemas.microsoft.com/office/drawing/2010/main" val="0"/>
              </a:ext>
            </a:extLst>
          </a:blip>
          <a:srcRect/>
          <a:stretch>
            <a:fillRect/>
          </a:stretch>
        </p:blipFill>
        <p:spPr bwMode="auto">
          <a:xfrm>
            <a:off x="965026" y="1979294"/>
            <a:ext cx="1143000" cy="1449705"/>
          </a:xfrm>
          <a:prstGeom prst="rect">
            <a:avLst/>
          </a:prstGeom>
          <a:noFill/>
          <a:ln>
            <a:noFill/>
          </a:ln>
        </p:spPr>
      </p:pic>
      <p:pic>
        <p:nvPicPr>
          <p:cNvPr id="19" name="Picture 18" descr="C:\Users\Asus\Pictures\Screenshots\Screenshot (273).png"/>
          <p:cNvPicPr/>
          <p:nvPr/>
        </p:nvPicPr>
        <p:blipFill>
          <a:blip r:embed="rId3">
            <a:extLst>
              <a:ext uri="{28A0092B-C50C-407E-A947-70E740481C1C}">
                <a14:useLocalDpi xmlns:a14="http://schemas.microsoft.com/office/drawing/2010/main" val="0"/>
              </a:ext>
            </a:extLst>
          </a:blip>
          <a:srcRect/>
          <a:stretch>
            <a:fillRect/>
          </a:stretch>
        </p:blipFill>
        <p:spPr bwMode="auto">
          <a:xfrm>
            <a:off x="3904508" y="1936114"/>
            <a:ext cx="1133475" cy="1280160"/>
          </a:xfrm>
          <a:prstGeom prst="rect">
            <a:avLst/>
          </a:prstGeom>
          <a:noFill/>
          <a:ln>
            <a:noFill/>
          </a:ln>
        </p:spPr>
      </p:pic>
      <p:pic>
        <p:nvPicPr>
          <p:cNvPr id="20" name="Picture 19" descr="C:\Users\Asus\Pictures\Screenshots\Screenshot (272).png"/>
          <p:cNvPicPr/>
          <p:nvPr/>
        </p:nvPicPr>
        <p:blipFill>
          <a:blip r:embed="rId4">
            <a:extLst>
              <a:ext uri="{28A0092B-C50C-407E-A947-70E740481C1C}">
                <a14:useLocalDpi xmlns:a14="http://schemas.microsoft.com/office/drawing/2010/main" val="0"/>
              </a:ext>
            </a:extLst>
          </a:blip>
          <a:srcRect/>
          <a:stretch>
            <a:fillRect/>
          </a:stretch>
        </p:blipFill>
        <p:spPr bwMode="auto">
          <a:xfrm>
            <a:off x="6528238" y="1979294"/>
            <a:ext cx="1181100" cy="596900"/>
          </a:xfrm>
          <a:prstGeom prst="rect">
            <a:avLst/>
          </a:prstGeom>
          <a:noFill/>
          <a:ln>
            <a:noFill/>
          </a:ln>
        </p:spPr>
      </p:pic>
      <p:pic>
        <p:nvPicPr>
          <p:cNvPr id="21" name="Picture 20" descr="C:\Users\Asus\Pictures\Screenshots\Screenshot (274).png"/>
          <p:cNvPicPr/>
          <p:nvPr/>
        </p:nvPicPr>
        <p:blipFill>
          <a:blip r:embed="rId5">
            <a:extLst>
              <a:ext uri="{28A0092B-C50C-407E-A947-70E740481C1C}">
                <a14:useLocalDpi xmlns:a14="http://schemas.microsoft.com/office/drawing/2010/main" val="0"/>
              </a:ext>
            </a:extLst>
          </a:blip>
          <a:srcRect/>
          <a:stretch>
            <a:fillRect/>
          </a:stretch>
        </p:blipFill>
        <p:spPr bwMode="auto">
          <a:xfrm>
            <a:off x="9456429" y="1990329"/>
            <a:ext cx="1257300" cy="1019175"/>
          </a:xfrm>
          <a:prstGeom prst="rect">
            <a:avLst/>
          </a:prstGeom>
          <a:noFill/>
          <a:ln>
            <a:noFill/>
          </a:ln>
        </p:spPr>
      </p:pic>
    </p:spTree>
    <p:extLst>
      <p:ext uri="{BB962C8B-B14F-4D97-AF65-F5344CB8AC3E}">
        <p14:creationId xmlns:p14="http://schemas.microsoft.com/office/powerpoint/2010/main" val="327829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barn(inVertical)">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trang chủ</a:t>
            </a:r>
            <a:endParaRPr lang="en-US" dirty="0"/>
          </a:p>
        </p:txBody>
      </p:sp>
      <p:sp>
        <p:nvSpPr>
          <p:cNvPr id="6" name="Rectangle 3"/>
          <p:cNvSpPr>
            <a:spLocks noChangeArrowheads="1"/>
          </p:cNvSpPr>
          <p:nvPr/>
        </p:nvSpPr>
        <p:spPr bwMode="auto">
          <a:xfrm>
            <a:off x="4250724"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p:cNvSpPr>
            <a:spLocks noChangeArrowheads="1"/>
          </p:cNvSpPr>
          <p:nvPr/>
        </p:nvSpPr>
        <p:spPr bwMode="auto">
          <a:xfrm>
            <a:off x="4250724" y="6181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Content Placeholder 2"/>
          <p:cNvSpPr>
            <a:spLocks noGrp="1"/>
          </p:cNvSpPr>
          <p:nvPr>
            <p:ph idx="1"/>
          </p:nvPr>
        </p:nvSpPr>
        <p:spPr/>
        <p:txBody>
          <a:bodyPr/>
          <a:lstStyle/>
          <a:p>
            <a:endParaRPr lang="en-US"/>
          </a:p>
        </p:txBody>
      </p:sp>
      <p:pic>
        <p:nvPicPr>
          <p:cNvPr id="10" name="Picture 9" descr="C:\Users\Asus\Desktop\screencapture-localhost-UD21-04-DuyQuang-1600k1-index-php-2020-02-05-23_02_14.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91" y="1816273"/>
            <a:ext cx="5418551" cy="2345733"/>
          </a:xfrm>
          <a:prstGeom prst="rect">
            <a:avLst/>
          </a:prstGeom>
          <a:noFill/>
          <a:ln>
            <a:noFill/>
          </a:ln>
        </p:spPr>
      </p:pic>
      <p:pic>
        <p:nvPicPr>
          <p:cNvPr id="13" name="Picture 12" descr="C:\Users\Asus\Desktop\screencapture-localhost-UD21-04-DuyQuang-1600k1-index-php-2020-02-05-23_02_1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791" y="4162007"/>
            <a:ext cx="5418551" cy="2426683"/>
          </a:xfrm>
          <a:prstGeom prst="rect">
            <a:avLst/>
          </a:prstGeom>
          <a:noFill/>
          <a:ln>
            <a:noFill/>
          </a:ln>
        </p:spPr>
      </p:pic>
      <p:pic>
        <p:nvPicPr>
          <p:cNvPr id="14" name="Picture 13" descr="C:\Users\Asus\Desktop\screencapture-localhost-UD21-04-DuyQuang-1600k1-index-php-2020-02-05-23_02_14.png"/>
          <p:cNvPicPr/>
          <p:nvPr/>
        </p:nvPicPr>
        <p:blipFill>
          <a:blip r:embed="rId4">
            <a:extLst>
              <a:ext uri="{28A0092B-C50C-407E-A947-70E740481C1C}">
                <a14:useLocalDpi xmlns:a14="http://schemas.microsoft.com/office/drawing/2010/main" val="0"/>
              </a:ext>
            </a:extLst>
          </a:blip>
          <a:srcRect/>
          <a:stretch>
            <a:fillRect/>
          </a:stretch>
        </p:blipFill>
        <p:spPr bwMode="auto">
          <a:xfrm>
            <a:off x="4915422" y="1816273"/>
            <a:ext cx="5943600" cy="1826260"/>
          </a:xfrm>
          <a:prstGeom prst="rect">
            <a:avLst/>
          </a:prstGeom>
          <a:noFill/>
          <a:ln>
            <a:noFill/>
          </a:ln>
        </p:spPr>
      </p:pic>
      <p:pic>
        <p:nvPicPr>
          <p:cNvPr id="15" name="Picture 14" descr="C:\Users\Asus\Desktop\screencapture-localhost-UD21-04-DuyQuang-1600k1-index-php-2020-02-05-23_02_14.png"/>
          <p:cNvPicPr/>
          <p:nvPr/>
        </p:nvPicPr>
        <p:blipFill>
          <a:blip r:embed="rId5">
            <a:extLst>
              <a:ext uri="{28A0092B-C50C-407E-A947-70E740481C1C}">
                <a14:useLocalDpi xmlns:a14="http://schemas.microsoft.com/office/drawing/2010/main" val="0"/>
              </a:ext>
            </a:extLst>
          </a:blip>
          <a:srcRect/>
          <a:stretch>
            <a:fillRect/>
          </a:stretch>
        </p:blipFill>
        <p:spPr bwMode="auto">
          <a:xfrm>
            <a:off x="4915422" y="3642533"/>
            <a:ext cx="5943600" cy="2898775"/>
          </a:xfrm>
          <a:prstGeom prst="rect">
            <a:avLst/>
          </a:prstGeom>
          <a:noFill/>
          <a:ln>
            <a:noFill/>
          </a:ln>
        </p:spPr>
      </p:pic>
      <p:pic>
        <p:nvPicPr>
          <p:cNvPr id="16" name="Picture 15" descr="C:\Users\Asus\Desktop\screencapture-localhost-UD21-04-DuyQuang-1600k1-index-php-2020-02-05-23_02_14.png"/>
          <p:cNvPicPr/>
          <p:nvPr/>
        </p:nvPicPr>
        <p:blipFill>
          <a:blip r:embed="rId6">
            <a:extLst>
              <a:ext uri="{28A0092B-C50C-407E-A947-70E740481C1C}">
                <a14:useLocalDpi xmlns:a14="http://schemas.microsoft.com/office/drawing/2010/main" val="0"/>
              </a:ext>
            </a:extLst>
          </a:blip>
          <a:srcRect/>
          <a:stretch>
            <a:fillRect/>
          </a:stretch>
        </p:blipFill>
        <p:spPr bwMode="auto">
          <a:xfrm>
            <a:off x="2084540" y="2729403"/>
            <a:ext cx="5943600" cy="891540"/>
          </a:xfrm>
          <a:prstGeom prst="rect">
            <a:avLst/>
          </a:prstGeom>
          <a:noFill/>
          <a:ln>
            <a:noFill/>
          </a:ln>
        </p:spPr>
      </p:pic>
      <p:pic>
        <p:nvPicPr>
          <p:cNvPr id="17" name="Picture 16" descr="C:\Users\Asus\Desktop\screencapture-localhost-UD21-04-DuyQuang-1600k1-index-php-2020-02-05-23_02_14.png"/>
          <p:cNvPicPr/>
          <p:nvPr/>
        </p:nvPicPr>
        <p:blipFill>
          <a:blip r:embed="rId7">
            <a:extLst>
              <a:ext uri="{28A0092B-C50C-407E-A947-70E740481C1C}">
                <a14:useLocalDpi xmlns:a14="http://schemas.microsoft.com/office/drawing/2010/main" val="0"/>
              </a:ext>
            </a:extLst>
          </a:blip>
          <a:srcRect/>
          <a:stretch>
            <a:fillRect/>
          </a:stretch>
        </p:blipFill>
        <p:spPr bwMode="auto">
          <a:xfrm>
            <a:off x="2084540" y="3639992"/>
            <a:ext cx="5943600" cy="2189480"/>
          </a:xfrm>
          <a:prstGeom prst="rect">
            <a:avLst/>
          </a:prstGeom>
          <a:noFill/>
          <a:ln>
            <a:noFill/>
          </a:ln>
        </p:spPr>
      </p:pic>
    </p:spTree>
    <p:extLst>
      <p:ext uri="{BB962C8B-B14F-4D97-AF65-F5344CB8AC3E}">
        <p14:creationId xmlns:p14="http://schemas.microsoft.com/office/powerpoint/2010/main" val="41479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16" presetClass="entr" presetSubtype="21"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Danh sách Tour</a:t>
            </a:r>
            <a:endParaRPr lang="en-US" dirty="0"/>
          </a:p>
        </p:txBody>
      </p:sp>
      <p:sp>
        <p:nvSpPr>
          <p:cNvPr id="3" name="Content Placeholder 2"/>
          <p:cNvSpPr>
            <a:spLocks noGrp="1"/>
          </p:cNvSpPr>
          <p:nvPr>
            <p:ph idx="1"/>
          </p:nvPr>
        </p:nvSpPr>
        <p:spPr/>
        <p:txBody>
          <a:bodyPr/>
          <a:lstStyle/>
          <a:p>
            <a:endParaRPr lang="en-US"/>
          </a:p>
        </p:txBody>
      </p:sp>
      <p:pic>
        <p:nvPicPr>
          <p:cNvPr id="6" name="Picture 5" descr="C:\Users\Asus\Desktop\screencapture-localhost-UD21-04-DuyQuang-1600k1-list-tour-php-2020-02-05-23_11_41.png"/>
          <p:cNvPicPr/>
          <p:nvPr/>
        </p:nvPicPr>
        <p:blipFill>
          <a:blip r:embed="rId2">
            <a:extLst>
              <a:ext uri="{28A0092B-C50C-407E-A947-70E740481C1C}">
                <a14:useLocalDpi xmlns:a14="http://schemas.microsoft.com/office/drawing/2010/main" val="0"/>
              </a:ext>
            </a:extLst>
          </a:blip>
          <a:srcRect/>
          <a:stretch>
            <a:fillRect/>
          </a:stretch>
        </p:blipFill>
        <p:spPr bwMode="auto">
          <a:xfrm>
            <a:off x="3022501" y="1230316"/>
            <a:ext cx="5761168" cy="5358374"/>
          </a:xfrm>
          <a:prstGeom prst="rect">
            <a:avLst/>
          </a:prstGeom>
          <a:noFill/>
          <a:ln>
            <a:noFill/>
          </a:ln>
        </p:spPr>
      </p:pic>
    </p:spTree>
    <p:extLst>
      <p:ext uri="{BB962C8B-B14F-4D97-AF65-F5344CB8AC3E}">
        <p14:creationId xmlns:p14="http://schemas.microsoft.com/office/powerpoint/2010/main" val="12760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sz="3100" dirty="0"/>
              <a:t>Giao diện Chi tiết Tour</a:t>
            </a:r>
            <a:endParaRPr lang="en-US" sz="3100" dirty="0"/>
          </a:p>
        </p:txBody>
      </p:sp>
      <p:pic>
        <p:nvPicPr>
          <p:cNvPr id="4" name="Picture 3" descr="C:\Users\Asus\Desktop\screencapture-localhost-UD21-04-DuyQuang-1600k1-detail-tour-php-2020-02-05-23_12_3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0406" y="1291616"/>
            <a:ext cx="5478338" cy="5021502"/>
          </a:xfrm>
          <a:prstGeom prst="rect">
            <a:avLst/>
          </a:prstGeom>
          <a:noFill/>
          <a:ln>
            <a:noFill/>
          </a:ln>
        </p:spPr>
      </p:pic>
    </p:spTree>
    <p:extLst>
      <p:ext uri="{BB962C8B-B14F-4D97-AF65-F5344CB8AC3E}">
        <p14:creationId xmlns:p14="http://schemas.microsoft.com/office/powerpoint/2010/main" val="32470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sz="3100" dirty="0"/>
              <a:t>Giao diện Giới Thiệu</a:t>
            </a:r>
            <a:endParaRPr lang="en-US" sz="3100" dirty="0"/>
          </a:p>
        </p:txBody>
      </p:sp>
      <p:pic>
        <p:nvPicPr>
          <p:cNvPr id="4" name="Picture 3" descr="C:\Users\Asus\Desktop\screencapture-localhost-UD21-04-DuyQuang-1600k1-about-php-2020-02-05-23_13_53.png"/>
          <p:cNvPicPr/>
          <p:nvPr/>
        </p:nvPicPr>
        <p:blipFill>
          <a:blip r:embed="rId2">
            <a:extLst>
              <a:ext uri="{28A0092B-C50C-407E-A947-70E740481C1C}">
                <a14:useLocalDpi xmlns:a14="http://schemas.microsoft.com/office/drawing/2010/main" val="0"/>
              </a:ext>
            </a:extLst>
          </a:blip>
          <a:srcRect/>
          <a:stretch>
            <a:fillRect/>
          </a:stretch>
        </p:blipFill>
        <p:spPr bwMode="auto">
          <a:xfrm>
            <a:off x="1528435" y="1846258"/>
            <a:ext cx="9430795" cy="3790454"/>
          </a:xfrm>
          <a:prstGeom prst="rect">
            <a:avLst/>
          </a:prstGeom>
          <a:noFill/>
          <a:ln>
            <a:noFill/>
          </a:ln>
        </p:spPr>
      </p:pic>
    </p:spTree>
    <p:extLst>
      <p:ext uri="{BB962C8B-B14F-4D97-AF65-F5344CB8AC3E}">
        <p14:creationId xmlns:p14="http://schemas.microsoft.com/office/powerpoint/2010/main" val="151311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sz="3100" dirty="0"/>
              <a:t>Giao diện Liên Hệ</a:t>
            </a:r>
            <a:endParaRPr lang="en-US" sz="3100" dirty="0"/>
          </a:p>
        </p:txBody>
      </p:sp>
      <p:pic>
        <p:nvPicPr>
          <p:cNvPr id="5" name="Picture 4" descr="C:\Users\Asus\Desktop\screencapture-localhost-UD21-04-DuyQuang-1600k1-contact-php-2020-02-05-23_14_49.png"/>
          <p:cNvPicPr/>
          <p:nvPr/>
        </p:nvPicPr>
        <p:blipFill>
          <a:blip r:embed="rId2">
            <a:extLst>
              <a:ext uri="{28A0092B-C50C-407E-A947-70E740481C1C}">
                <a14:useLocalDpi xmlns:a14="http://schemas.microsoft.com/office/drawing/2010/main" val="0"/>
              </a:ext>
            </a:extLst>
          </a:blip>
          <a:srcRect/>
          <a:stretch>
            <a:fillRect/>
          </a:stretch>
        </p:blipFill>
        <p:spPr bwMode="auto">
          <a:xfrm>
            <a:off x="1773139" y="1357312"/>
            <a:ext cx="7432448" cy="5181274"/>
          </a:xfrm>
          <a:prstGeom prst="rect">
            <a:avLst/>
          </a:prstGeom>
          <a:noFill/>
          <a:ln>
            <a:noFill/>
          </a:ln>
        </p:spPr>
      </p:pic>
    </p:spTree>
    <p:extLst>
      <p:ext uri="{BB962C8B-B14F-4D97-AF65-F5344CB8AC3E}">
        <p14:creationId xmlns:p14="http://schemas.microsoft.com/office/powerpoint/2010/main" val="149378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Đăng  nhập admin</a:t>
            </a:r>
            <a:endParaRPr lang="en-US" dirty="0"/>
          </a:p>
        </p:txBody>
      </p:sp>
      <p:sp>
        <p:nvSpPr>
          <p:cNvPr id="3" name="Content Placeholder 2"/>
          <p:cNvSpPr>
            <a:spLocks noGrp="1"/>
          </p:cNvSpPr>
          <p:nvPr>
            <p:ph idx="1"/>
          </p:nvPr>
        </p:nvSpPr>
        <p:spPr/>
        <p:txBody>
          <a:bodyPr/>
          <a:lstStyle/>
          <a:p>
            <a:endParaRPr lang="en-US"/>
          </a:p>
        </p:txBody>
      </p:sp>
      <p:pic>
        <p:nvPicPr>
          <p:cNvPr id="5" name="Picture 4" descr="C:\Users\Asus\Desktop\Untitled.png"/>
          <p:cNvPicPr/>
          <p:nvPr/>
        </p:nvPicPr>
        <p:blipFill>
          <a:blip r:embed="rId2">
            <a:extLst>
              <a:ext uri="{28A0092B-C50C-407E-A947-70E740481C1C}">
                <a14:useLocalDpi xmlns:a14="http://schemas.microsoft.com/office/drawing/2010/main" val="0"/>
              </a:ext>
            </a:extLst>
          </a:blip>
          <a:srcRect/>
          <a:stretch>
            <a:fillRect/>
          </a:stretch>
        </p:blipFill>
        <p:spPr bwMode="auto">
          <a:xfrm>
            <a:off x="1603460" y="2218586"/>
            <a:ext cx="9418400" cy="3280340"/>
          </a:xfrm>
          <a:prstGeom prst="rect">
            <a:avLst/>
          </a:prstGeom>
          <a:noFill/>
          <a:ln>
            <a:noFill/>
          </a:ln>
        </p:spPr>
      </p:pic>
    </p:spTree>
    <p:extLst>
      <p:ext uri="{BB962C8B-B14F-4D97-AF65-F5344CB8AC3E}">
        <p14:creationId xmlns:p14="http://schemas.microsoft.com/office/powerpoint/2010/main" val="85257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159" y="0"/>
            <a:ext cx="9905998" cy="1478570"/>
          </a:xfrm>
        </p:spPr>
        <p:txBody>
          <a:bodyPr/>
          <a:lstStyle/>
          <a:p>
            <a:pPr algn="ctr"/>
            <a:r>
              <a:rPr lang="vi-VN" dirty="0"/>
              <a:t>MỤC LỤC</a:t>
            </a:r>
            <a:endParaRPr lang="en-US" dirty="0"/>
          </a:p>
        </p:txBody>
      </p:sp>
      <p:sp>
        <p:nvSpPr>
          <p:cNvPr id="3" name="Content Placeholder 2"/>
          <p:cNvSpPr>
            <a:spLocks noGrp="1"/>
          </p:cNvSpPr>
          <p:nvPr>
            <p:ph idx="1"/>
          </p:nvPr>
        </p:nvSpPr>
        <p:spPr>
          <a:xfrm>
            <a:off x="3544761" y="2062063"/>
            <a:ext cx="5635815" cy="2528226"/>
          </a:xfrm>
        </p:spPr>
        <p:txBody>
          <a:bodyPr>
            <a:normAutofit fontScale="92500" lnSpcReduction="10000"/>
          </a:bodyPr>
          <a:lstStyle/>
          <a:p>
            <a:r>
              <a:rPr lang="vi-VN" dirty="0"/>
              <a:t>Chương I: Phân tích yêu cầu bài toán</a:t>
            </a:r>
          </a:p>
          <a:p>
            <a:r>
              <a:rPr lang="vi-VN" dirty="0"/>
              <a:t>Chương II: Giới thiệu chung</a:t>
            </a:r>
          </a:p>
          <a:p>
            <a:r>
              <a:rPr lang="vi-VN" dirty="0"/>
              <a:t>Chương III: Phân tích và thiết kế hệ thống</a:t>
            </a:r>
          </a:p>
          <a:p>
            <a:r>
              <a:rPr lang="vi-VN" dirty="0"/>
              <a:t>Chương IV: Cài đặt hệ thống</a:t>
            </a:r>
          </a:p>
          <a:p>
            <a:r>
              <a:rPr lang="vi-VN" dirty="0"/>
              <a:t>Chương V: Tổng kết </a:t>
            </a:r>
            <a:endParaRPr lang="en-US" dirty="0"/>
          </a:p>
        </p:txBody>
      </p:sp>
    </p:spTree>
    <p:extLst>
      <p:ext uri="{BB962C8B-B14F-4D97-AF65-F5344CB8AC3E}">
        <p14:creationId xmlns:p14="http://schemas.microsoft.com/office/powerpoint/2010/main" val="2605647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Trang chủ admin</a:t>
            </a:r>
            <a:endParaRPr lang="en-US" dirty="0"/>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8DB47CB-0D9C-4E3B-95A5-3B6014559480}"/>
              </a:ext>
            </a:extLst>
          </p:cNvPr>
          <p:cNvPicPr/>
          <p:nvPr/>
        </p:nvPicPr>
        <p:blipFill>
          <a:blip r:embed="rId2"/>
          <a:stretch>
            <a:fillRect/>
          </a:stretch>
        </p:blipFill>
        <p:spPr>
          <a:xfrm>
            <a:off x="1343722" y="2480285"/>
            <a:ext cx="9501378" cy="2823235"/>
          </a:xfrm>
          <a:prstGeom prst="rect">
            <a:avLst/>
          </a:prstGeom>
        </p:spPr>
      </p:pic>
    </p:spTree>
    <p:extLst>
      <p:ext uri="{BB962C8B-B14F-4D97-AF65-F5344CB8AC3E}">
        <p14:creationId xmlns:p14="http://schemas.microsoft.com/office/powerpoint/2010/main" val="123985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danh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đơn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702234F-1206-4F54-AE06-B5E917B3B214}"/>
              </a:ext>
            </a:extLst>
          </p:cNvPr>
          <p:cNvPicPr/>
          <p:nvPr/>
        </p:nvPicPr>
        <p:blipFill>
          <a:blip r:embed="rId2"/>
          <a:stretch>
            <a:fillRect/>
          </a:stretch>
        </p:blipFill>
        <p:spPr>
          <a:xfrm>
            <a:off x="550654" y="2711082"/>
            <a:ext cx="11087513" cy="2311083"/>
          </a:xfrm>
          <a:prstGeom prst="rect">
            <a:avLst/>
          </a:prstGeom>
        </p:spPr>
      </p:pic>
    </p:spTree>
    <p:extLst>
      <p:ext uri="{BB962C8B-B14F-4D97-AF65-F5344CB8AC3E}">
        <p14:creationId xmlns:p14="http://schemas.microsoft.com/office/powerpoint/2010/main" val="180685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a:latin typeface="Times New Roman" pitchFamily="18" charset="0"/>
                <a:cs typeface="Times New Roman" pitchFamily="18" charset="0"/>
              </a:rPr>
              <a:t>chi </a:t>
            </a:r>
            <a:r>
              <a:rPr lang="en-US" dirty="0" err="1">
                <a:latin typeface="Times New Roman" pitchFamily="18" charset="0"/>
                <a:cs typeface="Times New Roman" pitchFamily="18" charset="0"/>
              </a:rPr>
              <a:t>tiết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hóa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đơn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519EACA-9C83-4D86-B454-7C99C361621F}"/>
              </a:ext>
            </a:extLst>
          </p:cNvPr>
          <p:cNvPicPr/>
          <p:nvPr/>
        </p:nvPicPr>
        <p:blipFill>
          <a:blip r:embed="rId2"/>
          <a:stretch>
            <a:fillRect/>
          </a:stretch>
        </p:blipFill>
        <p:spPr>
          <a:xfrm>
            <a:off x="1065496" y="2249487"/>
            <a:ext cx="10057830" cy="3858725"/>
          </a:xfrm>
          <a:prstGeom prst="rect">
            <a:avLst/>
          </a:prstGeom>
        </p:spPr>
      </p:pic>
    </p:spTree>
    <p:extLst>
      <p:ext uri="{BB962C8B-B14F-4D97-AF65-F5344CB8AC3E}">
        <p14:creationId xmlns:p14="http://schemas.microsoft.com/office/powerpoint/2010/main" val="214496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danh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hồi</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25B395B6-8775-44A9-80DF-C5458FCCBF11}"/>
              </a:ext>
            </a:extLst>
          </p:cNvPr>
          <p:cNvPicPr/>
          <p:nvPr/>
        </p:nvPicPr>
        <p:blipFill>
          <a:blip r:embed="rId2"/>
          <a:stretch>
            <a:fillRect/>
          </a:stretch>
        </p:blipFill>
        <p:spPr>
          <a:xfrm>
            <a:off x="482619" y="2769698"/>
            <a:ext cx="11223584" cy="2224332"/>
          </a:xfrm>
          <a:prstGeom prst="rect">
            <a:avLst/>
          </a:prstGeom>
        </p:spPr>
      </p:pic>
    </p:spTree>
    <p:extLst>
      <p:ext uri="{BB962C8B-B14F-4D97-AF65-F5344CB8AC3E}">
        <p14:creationId xmlns:p14="http://schemas.microsoft.com/office/powerpoint/2010/main" val="386363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đăng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kí</a:t>
            </a:r>
            <a:r>
              <a:rPr lang="en-US" dirty="0">
                <a:latin typeface="Times New Roman" pitchFamily="18" charset="0"/>
                <a:cs typeface="Times New Roman" pitchFamily="18" charset="0"/>
              </a:rPr>
              <a:t> tin</a:t>
            </a:r>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A131D44-27B5-4D6D-A64E-9EC5CEBEC76B}"/>
              </a:ext>
            </a:extLst>
          </p:cNvPr>
          <p:cNvPicPr/>
          <p:nvPr/>
        </p:nvPicPr>
        <p:blipFill>
          <a:blip r:embed="rId2"/>
          <a:stretch>
            <a:fillRect/>
          </a:stretch>
        </p:blipFill>
        <p:spPr>
          <a:xfrm>
            <a:off x="224950" y="2611901"/>
            <a:ext cx="11738921" cy="2227385"/>
          </a:xfrm>
          <a:prstGeom prst="rect">
            <a:avLst/>
          </a:prstGeom>
        </p:spPr>
      </p:pic>
    </p:spTree>
    <p:extLst>
      <p:ext uri="{BB962C8B-B14F-4D97-AF65-F5344CB8AC3E}">
        <p14:creationId xmlns:p14="http://schemas.microsoft.com/office/powerpoint/2010/main" val="5899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thêm</a:t>
            </a:r>
            <a:r>
              <a:rPr lang="en-US" dirty="0">
                <a:latin typeface="Times New Roman" pitchFamily="18" charset="0"/>
                <a:cs typeface="Times New Roman" pitchFamily="18" charset="0"/>
              </a:rPr>
              <a:t> tour du </a:t>
            </a:r>
            <a:r>
              <a:rPr lang="en-US" dirty="0" err="1">
                <a:latin typeface="Times New Roman" pitchFamily="18" charset="0"/>
                <a:cs typeface="Times New Roman" pitchFamily="18" charset="0"/>
              </a:rPr>
              <a:t>lịch</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3766BE86-B659-4F5F-BE23-635A20BDC33E}"/>
              </a:ext>
            </a:extLst>
          </p:cNvPr>
          <p:cNvPicPr/>
          <p:nvPr/>
        </p:nvPicPr>
        <p:blipFill>
          <a:blip r:embed="rId2"/>
          <a:stretch>
            <a:fillRect/>
          </a:stretch>
        </p:blipFill>
        <p:spPr>
          <a:xfrm>
            <a:off x="1669360" y="1931878"/>
            <a:ext cx="8853280" cy="4176932"/>
          </a:xfrm>
          <a:prstGeom prst="rect">
            <a:avLst/>
          </a:prstGeom>
        </p:spPr>
      </p:pic>
    </p:spTree>
    <p:extLst>
      <p:ext uri="{BB962C8B-B14F-4D97-AF65-F5344CB8AC3E}">
        <p14:creationId xmlns:p14="http://schemas.microsoft.com/office/powerpoint/2010/main" val="24936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sửa</a:t>
            </a:r>
            <a:r>
              <a:rPr lang="en-US" dirty="0">
                <a:latin typeface="Times New Roman" pitchFamily="18" charset="0"/>
                <a:cs typeface="Times New Roman" pitchFamily="18" charset="0"/>
              </a:rPr>
              <a:t> tour du </a:t>
            </a:r>
            <a:r>
              <a:rPr lang="en-US" dirty="0" err="1">
                <a:latin typeface="Times New Roman" pitchFamily="18" charset="0"/>
                <a:cs typeface="Times New Roman" pitchFamily="18" charset="0"/>
              </a:rPr>
              <a:t>lịch</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D704D6-B816-4EC8-BD82-DF5BB58E76D7}"/>
              </a:ext>
            </a:extLst>
          </p:cNvPr>
          <p:cNvPicPr/>
          <p:nvPr/>
        </p:nvPicPr>
        <p:blipFill>
          <a:blip r:embed="rId2"/>
          <a:stretch>
            <a:fillRect/>
          </a:stretch>
        </p:blipFill>
        <p:spPr>
          <a:xfrm>
            <a:off x="1500445" y="1813670"/>
            <a:ext cx="9187931" cy="4413348"/>
          </a:xfrm>
          <a:prstGeom prst="rect">
            <a:avLst/>
          </a:prstGeom>
        </p:spPr>
      </p:pic>
    </p:spTree>
    <p:extLst>
      <p:ext uri="{BB962C8B-B14F-4D97-AF65-F5344CB8AC3E}">
        <p14:creationId xmlns:p14="http://schemas.microsoft.com/office/powerpoint/2010/main" val="72339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err="1">
                <a:latin typeface="Times New Roman" pitchFamily="18" charset="0"/>
                <a:cs typeface="Times New Roman" pitchFamily="18" charset="0"/>
              </a:rPr>
              <a:t>danh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sách</a:t>
            </a:r>
            <a:r>
              <a:rPr lang="en-US" dirty="0">
                <a:latin typeface="Times New Roman" pitchFamily="18" charset="0"/>
                <a:cs typeface="Times New Roman" pitchFamily="18" charset="0"/>
              </a:rPr>
              <a:t> tour du </a:t>
            </a:r>
            <a:r>
              <a:rPr lang="en-US" dirty="0" err="1">
                <a:latin typeface="Times New Roman" pitchFamily="18" charset="0"/>
                <a:cs typeface="Times New Roman" pitchFamily="18" charset="0"/>
              </a:rPr>
              <a:t>lịch</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FBA423F4-DF0E-40A7-A63A-8489C7D7CE6F}"/>
              </a:ext>
            </a:extLst>
          </p:cNvPr>
          <p:cNvPicPr/>
          <p:nvPr/>
        </p:nvPicPr>
        <p:blipFill>
          <a:blip r:embed="rId2"/>
          <a:stretch>
            <a:fillRect/>
          </a:stretch>
        </p:blipFill>
        <p:spPr>
          <a:xfrm>
            <a:off x="1330264" y="2030511"/>
            <a:ext cx="9528293" cy="3760690"/>
          </a:xfrm>
          <a:prstGeom prst="rect">
            <a:avLst/>
          </a:prstGeom>
        </p:spPr>
      </p:pic>
    </p:spTree>
    <p:extLst>
      <p:ext uri="{BB962C8B-B14F-4D97-AF65-F5344CB8AC3E}">
        <p14:creationId xmlns:p14="http://schemas.microsoft.com/office/powerpoint/2010/main" val="42750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IV: Cài đặt hệ Thống</a:t>
            </a:r>
            <a:br>
              <a:rPr lang="vi-VN" dirty="0"/>
            </a:br>
            <a:r>
              <a:rPr lang="vi-VN" dirty="0"/>
              <a:t>Giao diện </a:t>
            </a:r>
            <a:r>
              <a:rPr lang="en-US" dirty="0">
                <a:latin typeface="Times New Roman" pitchFamily="18" charset="0"/>
                <a:cs typeface="Times New Roman" pitchFamily="18" charset="0"/>
              </a:rPr>
              <a:t>chi </a:t>
            </a:r>
            <a:r>
              <a:rPr lang="en-US" dirty="0" err="1">
                <a:latin typeface="Times New Roman" pitchFamily="18" charset="0"/>
                <a:cs typeface="Times New Roman" pitchFamily="18" charset="0"/>
              </a:rPr>
              <a:t>tiết</a:t>
            </a:r>
            <a:r>
              <a:rPr lang="en-US" dirty="0">
                <a:latin typeface="Times New Roman" pitchFamily="18" charset="0"/>
                <a:cs typeface="Times New Roman" pitchFamily="18" charset="0"/>
              </a:rPr>
              <a:t> tour du </a:t>
            </a:r>
            <a:r>
              <a:rPr lang="en-US" dirty="0" err="1">
                <a:latin typeface="Times New Roman" pitchFamily="18" charset="0"/>
                <a:cs typeface="Times New Roman" pitchFamily="18" charset="0"/>
              </a:rPr>
              <a:t>lịch</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765F1E-C3A2-4C1B-AF5A-DBB7018C1ECA}"/>
              </a:ext>
            </a:extLst>
          </p:cNvPr>
          <p:cNvPicPr/>
          <p:nvPr/>
        </p:nvPicPr>
        <p:blipFill>
          <a:blip r:embed="rId2"/>
          <a:stretch>
            <a:fillRect/>
          </a:stretch>
        </p:blipFill>
        <p:spPr>
          <a:xfrm>
            <a:off x="1503438" y="1933795"/>
            <a:ext cx="9181945" cy="4173098"/>
          </a:xfrm>
          <a:prstGeom prst="rect">
            <a:avLst/>
          </a:prstGeom>
        </p:spPr>
      </p:pic>
    </p:spTree>
    <p:extLst>
      <p:ext uri="{BB962C8B-B14F-4D97-AF65-F5344CB8AC3E}">
        <p14:creationId xmlns:p14="http://schemas.microsoft.com/office/powerpoint/2010/main" val="162519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1293028"/>
          </a:xfrm>
        </p:spPr>
        <p:txBody>
          <a:bodyPr>
            <a:normAutofit/>
          </a:bodyPr>
          <a:lstStyle/>
          <a:p>
            <a:pPr algn="l"/>
            <a:r>
              <a:rPr lang="vi-VN" dirty="0"/>
              <a:t>Chương V: Tổng kết</a:t>
            </a:r>
            <a:br>
              <a:rPr lang="vi-VN" dirty="0"/>
            </a:br>
            <a:r>
              <a:rPr lang="vi-VN" dirty="0"/>
              <a:t>1, Kết quả cài đặt</a:t>
            </a:r>
            <a:r>
              <a:rPr lang="en-US" dirty="0"/>
              <a:t> </a:t>
            </a:r>
            <a:r>
              <a:rPr lang="en-US" dirty="0" err="1"/>
              <a:t>và</a:t>
            </a:r>
            <a:r>
              <a:rPr lang="en-US" dirty="0"/>
              <a:t> </a:t>
            </a:r>
            <a:r>
              <a:rPr lang="en-US" dirty="0" err="1">
                <a:latin typeface="Times New Roman" pitchFamily="18" charset="0"/>
                <a:cs typeface="Times New Roman" pitchFamily="18" charset="0"/>
              </a:rPr>
              <a:t>hướng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phát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triển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175492" y="1117600"/>
            <a:ext cx="11711708" cy="5615709"/>
          </a:xfrm>
        </p:spPr>
        <p:txBody>
          <a:bodyPr>
            <a:normAutofit/>
          </a:bodyPr>
          <a:lstStyle/>
          <a:p>
            <a:endParaRPr lang="en-US" dirty="0"/>
          </a:p>
          <a:p>
            <a:endParaRPr lang="en-US" b="1" dirty="0"/>
          </a:p>
        </p:txBody>
      </p:sp>
      <p:sp>
        <p:nvSpPr>
          <p:cNvPr id="4" name="Rectangle 3"/>
          <p:cNvSpPr/>
          <p:nvPr/>
        </p:nvSpPr>
        <p:spPr>
          <a:xfrm>
            <a:off x="237996" y="1517905"/>
            <a:ext cx="11636678" cy="4247317"/>
          </a:xfrm>
          <a:prstGeom prst="rect">
            <a:avLst/>
          </a:prstGeom>
        </p:spPr>
        <p:txBody>
          <a:bodyPr wrap="square">
            <a:spAutoFit/>
          </a:bodyPr>
          <a:lstStyle/>
          <a:p>
            <a:r>
              <a:rPr lang="en-US" dirty="0" err="1">
                <a:latin typeface="Times New Roman" pitchFamily="18" charset="0"/>
                <a:cs typeface="Times New Roman" pitchFamily="18" charset="0"/>
              </a:rPr>
              <a:t>Hoàn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chức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chính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hệ</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thêm</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sửa</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xóa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danh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sách</a:t>
            </a:r>
            <a:r>
              <a:rPr lang="en-US" dirty="0">
                <a:latin typeface="Times New Roman" pitchFamily="18" charset="0"/>
                <a:cs typeface="Times New Roman" pitchFamily="18" charset="0"/>
              </a:rPr>
              <a:t> , </a:t>
            </a:r>
            <a:r>
              <a:rPr lang="en-US" dirty="0" err="1">
                <a:latin typeface="Times New Roman" pitchFamily="18" charset="0"/>
                <a:cs typeface="Times New Roman" pitchFamily="18" charset="0"/>
              </a:rPr>
              <a:t>xem</a:t>
            </a:r>
            <a:r>
              <a:rPr lang="en-US" dirty="0">
                <a:latin typeface="Times New Roman" pitchFamily="18" charset="0"/>
                <a:cs typeface="Times New Roman" pitchFamily="18" charset="0"/>
              </a:rPr>
              <a:t> chi </a:t>
            </a:r>
            <a:r>
              <a:rPr lang="en-US" dirty="0" err="1">
                <a:latin typeface="Times New Roman" pitchFamily="18" charset="0"/>
                <a:cs typeface="Times New Roman" pitchFamily="18" charset="0"/>
              </a:rPr>
              <a:t>tiết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tour online , </a:t>
            </a:r>
            <a:r>
              <a:rPr lang="en-US" dirty="0" err="1">
                <a:latin typeface="Times New Roman" pitchFamily="18" charset="0"/>
                <a:cs typeface="Times New Roman" pitchFamily="18" charset="0"/>
              </a:rPr>
              <a:t>phản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hồi</a:t>
            </a:r>
            <a:r>
              <a:rPr lang="en-US" dirty="0">
                <a:latin typeface="Times New Roman" pitchFamily="18" charset="0"/>
                <a:cs typeface="Times New Roman" pitchFamily="18" charset="0"/>
              </a:rPr>
              <a:t> ý </a:t>
            </a:r>
            <a:r>
              <a:rPr lang="en-US" dirty="0" err="1">
                <a:latin typeface="Times New Roman" pitchFamily="18" charset="0"/>
                <a:cs typeface="Times New Roman" pitchFamily="18" charset="0"/>
              </a:rPr>
              <a:t>kiến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khách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hàng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kí</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a:p>
            <a:r>
              <a:rPr lang="en-US" b="1" dirty="0" err="1"/>
              <a:t>Bổ</a:t>
            </a:r>
            <a:r>
              <a:rPr lang="en-US" b="1" dirty="0"/>
              <a:t> sung </a:t>
            </a:r>
            <a:r>
              <a:rPr lang="en-US" b="1" dirty="0" err="1"/>
              <a:t>và</a:t>
            </a:r>
            <a:r>
              <a:rPr lang="en-US" b="1" dirty="0"/>
              <a:t> </a:t>
            </a:r>
            <a:r>
              <a:rPr lang="en-US" b="1" dirty="0" err="1"/>
              <a:t>hoàn</a:t>
            </a:r>
            <a:r>
              <a:rPr lang="en-US" b="1" dirty="0"/>
              <a:t> </a:t>
            </a:r>
            <a:r>
              <a:rPr lang="en-US" b="1" dirty="0" err="1"/>
              <a:t>thiện</a:t>
            </a:r>
            <a:r>
              <a:rPr lang="en-US" b="1" dirty="0"/>
              <a:t> </a:t>
            </a:r>
            <a:r>
              <a:rPr lang="en-US" b="1" dirty="0" err="1"/>
              <a:t>thêm</a:t>
            </a:r>
            <a:r>
              <a:rPr lang="en-US" b="1" dirty="0"/>
              <a:t> </a:t>
            </a:r>
            <a:r>
              <a:rPr lang="vi-VN" b="1" dirty="0"/>
              <a:t>các chức năng</a:t>
            </a:r>
            <a:r>
              <a:rPr lang="en-US" b="1" dirty="0"/>
              <a:t>: </a:t>
            </a:r>
            <a:endParaRPr lang="en-US" dirty="0"/>
          </a:p>
          <a:p>
            <a:pPr marL="285750" lvl="0" indent="-285750">
              <a:buFont typeface="Arial" pitchFamily="34" charset="0"/>
              <a:buChar char="•"/>
            </a:pPr>
            <a:r>
              <a:rPr lang="vi-VN" dirty="0"/>
              <a:t>Tìm kiếm</a:t>
            </a:r>
            <a:r>
              <a:rPr lang="en-US" dirty="0"/>
              <a:t> tour du </a:t>
            </a:r>
            <a:r>
              <a:rPr lang="en-US" dirty="0" err="1"/>
              <a:t>lịch</a:t>
            </a:r>
            <a:r>
              <a:rPr lang="en-US" dirty="0"/>
              <a:t>.</a:t>
            </a:r>
          </a:p>
          <a:p>
            <a:pPr marL="285750" lvl="0" indent="-285750">
              <a:buFont typeface="Arial" pitchFamily="34" charset="0"/>
              <a:buChar char="•"/>
            </a:pPr>
            <a:r>
              <a:rPr lang="vi-VN" dirty="0"/>
              <a:t>Quản lý quảng cáo</a:t>
            </a:r>
            <a:r>
              <a:rPr lang="en-US" dirty="0"/>
              <a:t>.</a:t>
            </a:r>
          </a:p>
          <a:p>
            <a:pPr marL="285750" lvl="0" indent="-285750">
              <a:buFont typeface="Arial" pitchFamily="34" charset="0"/>
              <a:buChar char="•"/>
            </a:pPr>
            <a:r>
              <a:rPr lang="vi-VN" dirty="0"/>
              <a:t>Quản lý thương hiệu</a:t>
            </a:r>
            <a:r>
              <a:rPr lang="en-US" dirty="0"/>
              <a:t>.</a:t>
            </a:r>
          </a:p>
          <a:p>
            <a:pPr marL="285750" lvl="0" indent="-285750">
              <a:buFont typeface="Arial" pitchFamily="34" charset="0"/>
              <a:buChar char="•"/>
            </a:pPr>
            <a:r>
              <a:rPr lang="vi-VN" dirty="0"/>
              <a:t> </a:t>
            </a:r>
            <a:endParaRPr lang="en-US" dirty="0"/>
          </a:p>
          <a:p>
            <a:r>
              <a:rPr lang="en-US" b="1" dirty="0" err="1"/>
              <a:t>Bổ</a:t>
            </a:r>
            <a:r>
              <a:rPr lang="en-US" b="1" dirty="0"/>
              <a:t> sung </a:t>
            </a:r>
            <a:r>
              <a:rPr lang="en-US" b="1" dirty="0" err="1"/>
              <a:t>và</a:t>
            </a:r>
            <a:r>
              <a:rPr lang="en-US" b="1" dirty="0"/>
              <a:t> </a:t>
            </a:r>
            <a:r>
              <a:rPr lang="en-US" b="1" dirty="0" err="1"/>
              <a:t>hoàn</a:t>
            </a:r>
            <a:r>
              <a:rPr lang="en-US" b="1" dirty="0"/>
              <a:t> </a:t>
            </a:r>
            <a:r>
              <a:rPr lang="en-US" b="1" dirty="0" err="1"/>
              <a:t>thiện</a:t>
            </a:r>
            <a:r>
              <a:rPr lang="en-US" b="1" dirty="0"/>
              <a:t> </a:t>
            </a:r>
            <a:r>
              <a:rPr lang="en-US" b="1" dirty="0" err="1"/>
              <a:t>thêm</a:t>
            </a:r>
            <a:r>
              <a:rPr lang="en-US" b="1" dirty="0"/>
              <a:t> </a:t>
            </a:r>
            <a:r>
              <a:rPr lang="vi-VN" b="1" dirty="0"/>
              <a:t>các chức năng</a:t>
            </a:r>
            <a:r>
              <a:rPr lang="en-US" b="1" dirty="0"/>
              <a:t>: </a:t>
            </a:r>
            <a:endParaRPr lang="en-US" dirty="0"/>
          </a:p>
          <a:p>
            <a:pPr marL="285750" lvl="0" indent="-285750">
              <a:buFont typeface="Arial" pitchFamily="34" charset="0"/>
              <a:buChar char="•"/>
            </a:pPr>
            <a:r>
              <a:rPr lang="en-US" dirty="0" err="1"/>
              <a:t>Đăng</a:t>
            </a:r>
            <a:r>
              <a:rPr lang="en-US" dirty="0"/>
              <a:t>  </a:t>
            </a:r>
            <a:r>
              <a:rPr lang="en-US" dirty="0" err="1"/>
              <a:t>kí</a:t>
            </a:r>
            <a:r>
              <a:rPr lang="en-US" dirty="0"/>
              <a:t> </a:t>
            </a:r>
            <a:r>
              <a:rPr lang="en-US" dirty="0" err="1"/>
              <a:t>người</a:t>
            </a:r>
            <a:r>
              <a:rPr lang="en-US" dirty="0"/>
              <a:t> </a:t>
            </a:r>
            <a:r>
              <a:rPr lang="en-US" dirty="0" err="1"/>
              <a:t>dùng</a:t>
            </a:r>
            <a:r>
              <a:rPr lang="en-US" dirty="0"/>
              <a:t>.</a:t>
            </a:r>
          </a:p>
          <a:p>
            <a:pPr marL="285750" lvl="0" indent="-285750">
              <a:buFont typeface="Arial" pitchFamily="34" charset="0"/>
              <a:buChar char="•"/>
            </a:pPr>
            <a:r>
              <a:rPr lang="en-US" dirty="0" err="1"/>
              <a:t>Quản</a:t>
            </a:r>
            <a:r>
              <a:rPr lang="en-US" dirty="0"/>
              <a:t> </a:t>
            </a:r>
            <a:r>
              <a:rPr lang="en-US" dirty="0" err="1"/>
              <a:t>lý</a:t>
            </a:r>
            <a:r>
              <a:rPr lang="en-US" dirty="0"/>
              <a:t> </a:t>
            </a:r>
            <a:r>
              <a:rPr lang="en-US" dirty="0" err="1"/>
              <a:t>người</a:t>
            </a:r>
            <a:r>
              <a:rPr lang="en-US" dirty="0"/>
              <a:t> </a:t>
            </a:r>
            <a:r>
              <a:rPr lang="en-US" dirty="0" err="1"/>
              <a:t>dùng</a:t>
            </a:r>
            <a:r>
              <a:rPr lang="en-US" dirty="0"/>
              <a:t>.</a:t>
            </a:r>
          </a:p>
          <a:p>
            <a:pPr marL="285750" lvl="0" indent="-285750">
              <a:buFont typeface="Arial" pitchFamily="34" charset="0"/>
              <a:buChar char="•"/>
            </a:pPr>
            <a:r>
              <a:rPr lang="en-US" dirty="0"/>
              <a:t>Chia </a:t>
            </a:r>
            <a:r>
              <a:rPr lang="en-US" dirty="0" err="1"/>
              <a:t>sẻ</a:t>
            </a:r>
            <a:r>
              <a:rPr lang="en-US" dirty="0"/>
              <a:t> </a:t>
            </a:r>
            <a:r>
              <a:rPr lang="en-US" dirty="0" err="1"/>
              <a:t>kinh</a:t>
            </a:r>
            <a:r>
              <a:rPr lang="en-US" dirty="0"/>
              <a:t> </a:t>
            </a:r>
            <a:r>
              <a:rPr lang="en-US" dirty="0" err="1"/>
              <a:t>nghiệm</a:t>
            </a:r>
            <a:r>
              <a:rPr lang="en-US" dirty="0"/>
              <a:t> </a:t>
            </a:r>
            <a:r>
              <a:rPr lang="en-US" dirty="0" err="1"/>
              <a:t>khi</a:t>
            </a:r>
            <a:r>
              <a:rPr lang="en-US" dirty="0"/>
              <a:t> </a:t>
            </a:r>
            <a:r>
              <a:rPr lang="en-US" dirty="0" err="1"/>
              <a:t>đi</a:t>
            </a:r>
            <a:r>
              <a:rPr lang="en-US" dirty="0"/>
              <a:t> </a:t>
            </a:r>
            <a:r>
              <a:rPr lang="en-US" dirty="0" err="1"/>
              <a:t>lịch</a:t>
            </a:r>
            <a:r>
              <a:rPr lang="en-US" dirty="0"/>
              <a:t>.</a:t>
            </a:r>
          </a:p>
          <a:p>
            <a:pPr marL="285750" lvl="0" indent="-285750">
              <a:buFont typeface="Arial" pitchFamily="34" charset="0"/>
              <a:buChar char="•"/>
            </a:pPr>
            <a:r>
              <a:rPr lang="en-US" dirty="0"/>
              <a:t>Blog tin </a:t>
            </a:r>
            <a:r>
              <a:rPr lang="en-US" dirty="0" err="1"/>
              <a:t>tức</a:t>
            </a:r>
            <a:r>
              <a:rPr lang="en-US" dirty="0"/>
              <a:t> du </a:t>
            </a:r>
            <a:r>
              <a:rPr lang="en-US" dirty="0" err="1"/>
              <a:t>lịch</a:t>
            </a:r>
            <a:r>
              <a:rPr lang="en-US" dirty="0"/>
              <a:t>.</a:t>
            </a:r>
          </a:p>
          <a:p>
            <a:pPr marL="285750" lvl="0" indent="-285750">
              <a:buFont typeface="Arial" pitchFamily="34" charset="0"/>
              <a:buChar char="•"/>
            </a:pPr>
            <a:r>
              <a:rPr lang="en-US" dirty="0"/>
              <a:t>Chi </a:t>
            </a:r>
            <a:r>
              <a:rPr lang="en-US" dirty="0" err="1"/>
              <a:t>tiết</a:t>
            </a:r>
            <a:r>
              <a:rPr lang="en-US" dirty="0"/>
              <a:t> </a:t>
            </a:r>
            <a:r>
              <a:rPr lang="en-US" dirty="0" err="1"/>
              <a:t>bài</a:t>
            </a:r>
            <a:r>
              <a:rPr lang="en-US" dirty="0"/>
              <a:t> </a:t>
            </a:r>
            <a:r>
              <a:rPr lang="en-US" dirty="0" err="1"/>
              <a:t>viết</a:t>
            </a:r>
            <a:r>
              <a:rPr lang="en-US" dirty="0"/>
              <a:t> tin </a:t>
            </a:r>
            <a:r>
              <a:rPr lang="en-US" dirty="0" err="1"/>
              <a:t>tức</a:t>
            </a:r>
            <a:r>
              <a:rPr lang="en-US" dirty="0"/>
              <a:t>.</a:t>
            </a:r>
          </a:p>
          <a:p>
            <a:pPr marL="285750" lvl="0" indent="-285750">
              <a:buFont typeface="Arial" pitchFamily="34" charset="0"/>
              <a:buChar char="•"/>
            </a:pPr>
            <a:r>
              <a:rPr lang="en-US" dirty="0" err="1"/>
              <a:t>Danh</a:t>
            </a:r>
            <a:r>
              <a:rPr lang="en-US" dirty="0"/>
              <a:t> </a:t>
            </a:r>
            <a:r>
              <a:rPr lang="en-US" dirty="0" err="1"/>
              <a:t>sách</a:t>
            </a:r>
            <a:r>
              <a:rPr lang="en-US" dirty="0"/>
              <a:t> </a:t>
            </a:r>
            <a:r>
              <a:rPr lang="en-US" dirty="0" err="1"/>
              <a:t>bài</a:t>
            </a:r>
            <a:r>
              <a:rPr lang="en-US" dirty="0"/>
              <a:t> </a:t>
            </a:r>
            <a:r>
              <a:rPr lang="en-US" dirty="0" err="1"/>
              <a:t>viết</a:t>
            </a:r>
            <a:r>
              <a:rPr lang="en-US" dirty="0"/>
              <a:t> tin </a:t>
            </a:r>
            <a:r>
              <a:rPr lang="en-US" dirty="0" err="1"/>
              <a:t>tức</a:t>
            </a:r>
            <a:r>
              <a:rPr lang="en-US" dirty="0"/>
              <a:t>.</a:t>
            </a:r>
          </a:p>
        </p:txBody>
      </p:sp>
    </p:spTree>
    <p:extLst>
      <p:ext uri="{BB962C8B-B14F-4D97-AF65-F5344CB8AC3E}">
        <p14:creationId xmlns:p14="http://schemas.microsoft.com/office/powerpoint/2010/main" val="1602493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1000"/>
                                        <p:tgtEl>
                                          <p:spTgt spid="4">
                                            <p:txEl>
                                              <p:pRg st="3" end="3"/>
                                            </p:txEl>
                                          </p:spTgt>
                                        </p:tgtEl>
                                      </p:cBhvr>
                                    </p:animEffect>
                                    <p:anim calcmode="lin" valueType="num">
                                      <p:cBhvr>
                                        <p:cTn id="1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1000"/>
                                        <p:tgtEl>
                                          <p:spTgt spid="4">
                                            <p:txEl>
                                              <p:pRg st="4" end="4"/>
                                            </p:txEl>
                                          </p:spTgt>
                                        </p:tgtEl>
                                      </p:cBhvr>
                                    </p:animEffect>
                                    <p:anim calcmode="lin" valueType="num">
                                      <p:cBhvr>
                                        <p:cTn id="2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4">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1000"/>
                                        <p:tgtEl>
                                          <p:spTgt spid="4">
                                            <p:txEl>
                                              <p:pRg st="5" end="5"/>
                                            </p:txEl>
                                          </p:spTgt>
                                        </p:tgtEl>
                                      </p:cBhvr>
                                    </p:animEffect>
                                    <p:anim calcmode="lin" valueType="num">
                                      <p:cBhvr>
                                        <p:cTn id="29"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1000"/>
                                        <p:tgtEl>
                                          <p:spTgt spid="4">
                                            <p:txEl>
                                              <p:pRg st="7" end="7"/>
                                            </p:txEl>
                                          </p:spTgt>
                                        </p:tgtEl>
                                      </p:cBhvr>
                                    </p:animEffect>
                                    <p:anim calcmode="lin" valueType="num">
                                      <p:cBhvr>
                                        <p:cTn id="36" dur="100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7" end="7"/>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1000"/>
                                        <p:tgtEl>
                                          <p:spTgt spid="4">
                                            <p:txEl>
                                              <p:pRg st="8" end="8"/>
                                            </p:txEl>
                                          </p:spTgt>
                                        </p:tgtEl>
                                      </p:cBhvr>
                                    </p:animEffect>
                                    <p:anim calcmode="lin" valueType="num">
                                      <p:cBhvr>
                                        <p:cTn id="41"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4">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1000"/>
                                        <p:tgtEl>
                                          <p:spTgt spid="4">
                                            <p:txEl>
                                              <p:pRg st="9" end="9"/>
                                            </p:txEl>
                                          </p:spTgt>
                                        </p:tgtEl>
                                      </p:cBhvr>
                                    </p:animEffect>
                                    <p:anim calcmode="lin" valueType="num">
                                      <p:cBhvr>
                                        <p:cTn id="46" dur="1000" fill="hold"/>
                                        <p:tgtEl>
                                          <p:spTgt spid="4">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4">
                                            <p:txEl>
                                              <p:pRg st="9" end="9"/>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1000"/>
                                        <p:tgtEl>
                                          <p:spTgt spid="4">
                                            <p:txEl>
                                              <p:pRg st="10" end="10"/>
                                            </p:txEl>
                                          </p:spTgt>
                                        </p:tgtEl>
                                      </p:cBhvr>
                                    </p:animEffect>
                                    <p:anim calcmode="lin" valueType="num">
                                      <p:cBhvr>
                                        <p:cTn id="51"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4">
                                            <p:txEl>
                                              <p:pRg st="10" end="1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1000"/>
                                        <p:tgtEl>
                                          <p:spTgt spid="4">
                                            <p:txEl>
                                              <p:pRg st="11" end="11"/>
                                            </p:txEl>
                                          </p:spTgt>
                                        </p:tgtEl>
                                      </p:cBhvr>
                                    </p:animEffect>
                                    <p:anim calcmode="lin" valueType="num">
                                      <p:cBhvr>
                                        <p:cTn id="56" dur="1000" fill="hold"/>
                                        <p:tgtEl>
                                          <p:spTgt spid="4">
                                            <p:txEl>
                                              <p:pRg st="11" end="11"/>
                                            </p:txEl>
                                          </p:spTgt>
                                        </p:tgtEl>
                                        <p:attrNameLst>
                                          <p:attrName>ppt_x</p:attrName>
                                        </p:attrNameLst>
                                      </p:cBhvr>
                                      <p:tavLst>
                                        <p:tav tm="0">
                                          <p:val>
                                            <p:strVal val="#ppt_x"/>
                                          </p:val>
                                        </p:tav>
                                        <p:tav tm="100000">
                                          <p:val>
                                            <p:strVal val="#ppt_x"/>
                                          </p:val>
                                        </p:tav>
                                      </p:tavLst>
                                    </p:anim>
                                    <p:anim calcmode="lin" valueType="num">
                                      <p:cBhvr>
                                        <p:cTn id="57" dur="1000" fill="hold"/>
                                        <p:tgtEl>
                                          <p:spTgt spid="4">
                                            <p:txEl>
                                              <p:pRg st="11" end="11"/>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
                                            <p:txEl>
                                              <p:pRg st="12" end="12"/>
                                            </p:txEl>
                                          </p:spTgt>
                                        </p:tgtEl>
                                        <p:attrNameLst>
                                          <p:attrName>style.visibility</p:attrName>
                                        </p:attrNameLst>
                                      </p:cBhvr>
                                      <p:to>
                                        <p:strVal val="visible"/>
                                      </p:to>
                                    </p:set>
                                    <p:animEffect transition="in" filter="fade">
                                      <p:cBhvr>
                                        <p:cTn id="60" dur="1000"/>
                                        <p:tgtEl>
                                          <p:spTgt spid="4">
                                            <p:txEl>
                                              <p:pRg st="12" end="12"/>
                                            </p:txEl>
                                          </p:spTgt>
                                        </p:tgtEl>
                                      </p:cBhvr>
                                    </p:animEffect>
                                    <p:anim calcmode="lin" valueType="num">
                                      <p:cBhvr>
                                        <p:cTn id="61" dur="1000" fill="hold"/>
                                        <p:tgtEl>
                                          <p:spTgt spid="4">
                                            <p:txEl>
                                              <p:pRg st="12" end="12"/>
                                            </p:txEl>
                                          </p:spTgt>
                                        </p:tgtEl>
                                        <p:attrNameLst>
                                          <p:attrName>ppt_x</p:attrName>
                                        </p:attrNameLst>
                                      </p:cBhvr>
                                      <p:tavLst>
                                        <p:tav tm="0">
                                          <p:val>
                                            <p:strVal val="#ppt_x"/>
                                          </p:val>
                                        </p:tav>
                                        <p:tav tm="100000">
                                          <p:val>
                                            <p:strVal val="#ppt_x"/>
                                          </p:val>
                                        </p:tav>
                                      </p:tavLst>
                                    </p:anim>
                                    <p:anim calcmode="lin" valueType="num">
                                      <p:cBhvr>
                                        <p:cTn id="62" dur="1000" fill="hold"/>
                                        <p:tgtEl>
                                          <p:spTgt spid="4">
                                            <p:txEl>
                                              <p:pRg st="12" end="1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4">
                                            <p:txEl>
                                              <p:pRg st="13" end="13"/>
                                            </p:txEl>
                                          </p:spTgt>
                                        </p:tgtEl>
                                        <p:attrNameLst>
                                          <p:attrName>style.visibility</p:attrName>
                                        </p:attrNameLst>
                                      </p:cBhvr>
                                      <p:to>
                                        <p:strVal val="visible"/>
                                      </p:to>
                                    </p:set>
                                    <p:animEffect transition="in" filter="fade">
                                      <p:cBhvr>
                                        <p:cTn id="65" dur="1000"/>
                                        <p:tgtEl>
                                          <p:spTgt spid="4">
                                            <p:txEl>
                                              <p:pRg st="13" end="13"/>
                                            </p:txEl>
                                          </p:spTgt>
                                        </p:tgtEl>
                                      </p:cBhvr>
                                    </p:animEffect>
                                    <p:anim calcmode="lin" valueType="num">
                                      <p:cBhvr>
                                        <p:cTn id="66" dur="1000" fill="hold"/>
                                        <p:tgtEl>
                                          <p:spTgt spid="4">
                                            <p:txEl>
                                              <p:pRg st="13" end="13"/>
                                            </p:txEl>
                                          </p:spTgt>
                                        </p:tgtEl>
                                        <p:attrNameLst>
                                          <p:attrName>ppt_x</p:attrName>
                                        </p:attrNameLst>
                                      </p:cBhvr>
                                      <p:tavLst>
                                        <p:tav tm="0">
                                          <p:val>
                                            <p:strVal val="#ppt_x"/>
                                          </p:val>
                                        </p:tav>
                                        <p:tav tm="100000">
                                          <p:val>
                                            <p:strVal val="#ppt_x"/>
                                          </p:val>
                                        </p:tav>
                                      </p:tavLst>
                                    </p:anim>
                                    <p:anim calcmode="lin" valueType="num">
                                      <p:cBhvr>
                                        <p:cTn id="67" dur="1000" fill="hold"/>
                                        <p:tgtEl>
                                          <p:spTgt spid="4">
                                            <p:txEl>
                                              <p:pRg st="13" end="1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624751" cy="743152"/>
          </a:xfrm>
        </p:spPr>
        <p:txBody>
          <a:bodyPr>
            <a:normAutofit/>
          </a:bodyPr>
          <a:lstStyle/>
          <a:p>
            <a:pPr algn="l"/>
            <a:r>
              <a:rPr lang="vi-VN" dirty="0"/>
              <a:t>Chương I: Phân tích yêu cầu bài toán</a:t>
            </a:r>
            <a:endParaRPr lang="en-US" dirty="0"/>
          </a:p>
        </p:txBody>
      </p:sp>
      <p:sp>
        <p:nvSpPr>
          <p:cNvPr id="3" name="Content Placeholder 2"/>
          <p:cNvSpPr>
            <a:spLocks noGrp="1"/>
          </p:cNvSpPr>
          <p:nvPr>
            <p:ph idx="1"/>
          </p:nvPr>
        </p:nvSpPr>
        <p:spPr>
          <a:xfrm>
            <a:off x="588723" y="1147313"/>
            <a:ext cx="10822487" cy="5710687"/>
          </a:xfrm>
        </p:spPr>
        <p:txBody>
          <a:bodyPr>
            <a:noAutofit/>
          </a:bodyPr>
          <a:lstStyle/>
          <a:p>
            <a:pPr marL="0" indent="0">
              <a:buNone/>
            </a:pPr>
            <a:r>
              <a:rPr lang="vi-VN" sz="1800" b="1" u="sng" dirty="0">
                <a:latin typeface="+mj-lt"/>
                <a:cs typeface="Times New Roman" panose="02020603050405020304" pitchFamily="18" charset="0"/>
              </a:rPr>
              <a:t>Đặt vấn đề</a:t>
            </a:r>
            <a:endParaRPr lang="en-US" sz="1800" b="1" u="sng" dirty="0">
              <a:latin typeface="+mj-lt"/>
              <a:cs typeface="Times New Roman" panose="02020603050405020304" pitchFamily="18" charset="0"/>
            </a:endParaRPr>
          </a:p>
          <a:p>
            <a:pPr marL="0" indent="0">
              <a:buNone/>
            </a:pPr>
            <a:r>
              <a:rPr lang="en-US" sz="1800" dirty="0">
                <a:latin typeface="Times New Roman" pitchFamily="18" charset="0"/>
                <a:cs typeface="Times New Roman" pitchFamily="18" charset="0"/>
              </a:rPr>
              <a:t>Website </a:t>
            </a:r>
            <a:r>
              <a:rPr lang="en-US" sz="1800" dirty="0" err="1">
                <a:latin typeface="Times New Roman" pitchFamily="18" charset="0"/>
                <a:cs typeface="Times New Roman" pitchFamily="18" charset="0"/>
              </a:rPr>
              <a:t>giới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những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a:t>
            </a:r>
            <a:r>
              <a:rPr lang="en-US" sz="1800" dirty="0" err="1">
                <a:latin typeface="Times New Roman" pitchFamily="18" charset="0"/>
                <a:cs typeface="Times New Roman" pitchFamily="18" charset="0"/>
              </a:rPr>
              <a:t>liên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tin 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rõ</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Liệt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kê</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giới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ty</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phản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hồi</a:t>
            </a:r>
            <a:r>
              <a:rPr lang="en-US" sz="1800" dirty="0">
                <a:latin typeface="Times New Roman" pitchFamily="18" charset="0"/>
                <a:cs typeface="Times New Roman" pitchFamily="18" charset="0"/>
              </a:rPr>
              <a:t> ý </a:t>
            </a:r>
            <a:r>
              <a:rPr lang="en-US" sz="1800" dirty="0" err="1">
                <a:latin typeface="Times New Roman" pitchFamily="18" charset="0"/>
                <a:cs typeface="Times New Roman" pitchFamily="18" charset="0"/>
              </a:rPr>
              <a:t>kiến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từ</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thêm</a:t>
            </a:r>
            <a:r>
              <a:rPr lang="en-US" sz="1800" dirty="0">
                <a:latin typeface="Times New Roman" pitchFamily="18" charset="0"/>
                <a:cs typeface="Times New Roman" pitchFamily="18" charset="0"/>
              </a:rPr>
              <a:t> tour ,</a:t>
            </a:r>
            <a:r>
              <a:rPr lang="en-US" sz="1800" dirty="0" err="1">
                <a:latin typeface="Times New Roman" pitchFamily="18" charset="0"/>
                <a:cs typeface="Times New Roman" pitchFamily="18" charset="0"/>
              </a:rPr>
              <a:t>sửa</a:t>
            </a:r>
            <a:r>
              <a:rPr lang="en-US" sz="1800" dirty="0">
                <a:latin typeface="Times New Roman" pitchFamily="18" charset="0"/>
                <a:cs typeface="Times New Roman" pitchFamily="18" charset="0"/>
              </a:rPr>
              <a:t> tour , </a:t>
            </a:r>
            <a:r>
              <a:rPr lang="en-US" sz="1800" dirty="0" err="1">
                <a:latin typeface="Times New Roman" pitchFamily="18" charset="0"/>
                <a:cs typeface="Times New Roman" pitchFamily="18" charset="0"/>
              </a:rPr>
              <a:t>liệt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kê</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r>
              <a:rPr lang="en-US" sz="1800" dirty="0">
                <a:latin typeface="Times New Roman" pitchFamily="18" charset="0"/>
                <a:cs typeface="Times New Roman" pitchFamily="18" charset="0"/>
              </a:rPr>
              <a:t> tour , </a:t>
            </a:r>
            <a:r>
              <a:rPr lang="en-US" sz="1800" dirty="0" err="1">
                <a:latin typeface="Times New Roman" pitchFamily="18" charset="0"/>
                <a:cs typeface="Times New Roman" pitchFamily="18" charset="0"/>
              </a:rPr>
              <a:t>xem</a:t>
            </a:r>
            <a:r>
              <a:rPr lang="en-US" sz="1800" dirty="0">
                <a:latin typeface="Times New Roman" pitchFamily="18" charset="0"/>
                <a:cs typeface="Times New Roman" pitchFamily="18" charset="0"/>
              </a:rPr>
              <a:t>  chi </a:t>
            </a:r>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tour.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tốt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di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a:t>
            </a:r>
          </a:p>
          <a:p>
            <a:pPr marL="0" indent="0">
              <a:buNone/>
            </a:pPr>
            <a:r>
              <a:rPr lang="vi-VN" sz="1800" b="1" u="sng" dirty="0">
                <a:latin typeface="+mj-lt"/>
                <a:cs typeface="Times New Roman" panose="02020603050405020304" pitchFamily="18" charset="0"/>
              </a:rPr>
              <a:t>Bài toán</a:t>
            </a:r>
            <a:endParaRPr lang="en-US" sz="1800" b="1" u="sng" dirty="0">
              <a:latin typeface="+mj-lt"/>
              <a:cs typeface="Times New Roman" panose="02020603050405020304" pitchFamily="18" charset="0"/>
            </a:endParaRPr>
          </a:p>
          <a:p>
            <a:pPr marL="0" indent="0">
              <a:buNone/>
            </a:pPr>
            <a:r>
              <a:rPr lang="vi-VN" sz="1800" dirty="0">
                <a:latin typeface="+mj-lt"/>
              </a:rPr>
              <a:t>- Hệ thống lưu trữ và quản lý toàn bộ thông tin về tour du lịch, ,ý kiến phản hồi</a:t>
            </a:r>
            <a:r>
              <a:rPr lang="en-US" sz="1800" dirty="0">
                <a:latin typeface="+mj-lt"/>
              </a:rPr>
              <a:t>, </a:t>
            </a:r>
            <a:r>
              <a:rPr lang="en-US" sz="1800" dirty="0" err="1">
                <a:latin typeface="+mj-lt"/>
              </a:rPr>
              <a:t>đăng</a:t>
            </a:r>
            <a:r>
              <a:rPr lang="en-US" sz="1800" dirty="0">
                <a:latin typeface="+mj-lt"/>
              </a:rPr>
              <a:t> </a:t>
            </a:r>
            <a:r>
              <a:rPr lang="en-US" sz="1800" dirty="0" err="1">
                <a:latin typeface="+mj-lt"/>
              </a:rPr>
              <a:t>kí</a:t>
            </a:r>
            <a:r>
              <a:rPr lang="en-US" sz="1800" dirty="0">
                <a:latin typeface="+mj-lt"/>
              </a:rPr>
              <a:t> </a:t>
            </a:r>
            <a:r>
              <a:rPr lang="en-US" sz="1800" dirty="0" err="1">
                <a:latin typeface="+mj-lt"/>
              </a:rPr>
              <a:t>nhận</a:t>
            </a:r>
            <a:r>
              <a:rPr lang="en-US" sz="1800" dirty="0">
                <a:latin typeface="+mj-lt"/>
              </a:rPr>
              <a:t> </a:t>
            </a:r>
            <a:r>
              <a:rPr lang="en-US" sz="1800" dirty="0" err="1">
                <a:latin typeface="+mj-lt"/>
              </a:rPr>
              <a:t>thông</a:t>
            </a:r>
            <a:r>
              <a:rPr lang="en-US" sz="1800" dirty="0">
                <a:latin typeface="+mj-lt"/>
              </a:rPr>
              <a:t> </a:t>
            </a:r>
            <a:r>
              <a:rPr lang="en-US" sz="1800" dirty="0" err="1">
                <a:latin typeface="+mj-lt"/>
              </a:rPr>
              <a:t>báo</a:t>
            </a:r>
            <a:r>
              <a:rPr lang="en-US" sz="1800" dirty="0">
                <a:latin typeface="+mj-lt"/>
              </a:rPr>
              <a:t> , </a:t>
            </a:r>
            <a:r>
              <a:rPr lang="en-US" sz="1800" dirty="0" err="1">
                <a:latin typeface="+mj-lt"/>
              </a:rPr>
              <a:t>người</a:t>
            </a:r>
            <a:r>
              <a:rPr lang="en-US" sz="1800" dirty="0">
                <a:latin typeface="+mj-lt"/>
              </a:rPr>
              <a:t> </a:t>
            </a:r>
            <a:r>
              <a:rPr lang="en-US" sz="1800" dirty="0" err="1">
                <a:latin typeface="+mj-lt"/>
              </a:rPr>
              <a:t>dùng</a:t>
            </a:r>
            <a:r>
              <a:rPr lang="en-US" sz="1800" dirty="0">
                <a:latin typeface="+mj-lt"/>
              </a:rPr>
              <a:t> </a:t>
            </a:r>
            <a:r>
              <a:rPr lang="en-US" sz="1800" dirty="0" err="1">
                <a:latin typeface="Times New Roman" pitchFamily="18" charset="0"/>
                <a:cs typeface="Times New Roman" pitchFamily="18" charset="0"/>
              </a:rPr>
              <a:t>đặt</a:t>
            </a:r>
            <a:r>
              <a:rPr lang="en-US" sz="1800" dirty="0">
                <a:latin typeface="Times New Roman" pitchFamily="18" charset="0"/>
                <a:cs typeface="Times New Roman" pitchFamily="18" charset="0"/>
              </a:rPr>
              <a:t> tour online.</a:t>
            </a:r>
          </a:p>
          <a:p>
            <a:pPr marL="0" indent="0">
              <a:buNone/>
            </a:pPr>
            <a:r>
              <a:rPr lang="en-US" sz="1800" dirty="0">
                <a:latin typeface="+mj-lt"/>
              </a:rPr>
              <a:t>- </a:t>
            </a:r>
            <a:r>
              <a:rPr lang="en-US" sz="1800" dirty="0" err="1">
                <a:latin typeface="+mj-lt"/>
              </a:rPr>
              <a:t>Hệ</a:t>
            </a:r>
            <a:r>
              <a:rPr lang="en-US" sz="1800" dirty="0">
                <a:latin typeface="+mj-lt"/>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liệt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cả</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phân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a:t>
            </a:r>
          </a:p>
          <a:p>
            <a:pPr marL="0" indent="0">
              <a:buNone/>
            </a:pPr>
            <a:r>
              <a:rPr lang="en-US" sz="1800" dirty="0">
                <a:latin typeface="+mj-lt"/>
              </a:rPr>
              <a:t>- </a:t>
            </a:r>
            <a:r>
              <a:rPr lang="en-US" sz="1800" dirty="0" err="1">
                <a:latin typeface="+mj-lt"/>
              </a:rPr>
              <a:t>Giao</a:t>
            </a:r>
            <a:r>
              <a:rPr lang="en-US" sz="1800" dirty="0">
                <a:latin typeface="+mj-lt"/>
              </a:rPr>
              <a:t> </a:t>
            </a:r>
            <a:r>
              <a:rPr lang="en-US" sz="1800" dirty="0" err="1">
                <a:latin typeface="Times New Roman" pitchFamily="18" charset="0"/>
                <a:cs typeface="Times New Roman" pitchFamily="18" charset="0"/>
              </a:rPr>
              <a:t>diện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reposive</a:t>
            </a:r>
            <a:r>
              <a:rPr lang="en-US" sz="1800" dirty="0">
                <a:latin typeface="Times New Roman" pitchFamily="18" charset="0"/>
                <a:cs typeface="Times New Roman" pitchFamily="18" charset="0"/>
              </a:rPr>
              <a:t> ,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đẹp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mắt</a:t>
            </a:r>
            <a:r>
              <a:rPr lang="en-US" sz="1800" dirty="0">
                <a:latin typeface="Times New Roman" pitchFamily="18" charset="0"/>
                <a:cs typeface="Times New Roman" pitchFamily="18" charset="0"/>
              </a:rPr>
              <a:t>.</a:t>
            </a:r>
          </a:p>
          <a:p>
            <a:pPr marL="0" indent="0">
              <a:buNone/>
            </a:pPr>
            <a:r>
              <a:rPr lang="vi-VN" sz="1800" b="1" dirty="0">
                <a:latin typeface="+mj-lt"/>
              </a:rPr>
              <a:t>- </a:t>
            </a:r>
            <a:r>
              <a:rPr lang="en-US" sz="1800" dirty="0" err="1">
                <a:latin typeface="Times New Roman" pitchFamily="18" charset="0"/>
                <a:cs typeface="Times New Roman" pitchFamily="18" charset="0"/>
              </a:rPr>
              <a:t>Hệ</a:t>
            </a:r>
            <a:r>
              <a:rPr lang="en-US" sz="1800" dirty="0">
                <a:latin typeface="+mj-lt"/>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cập</a:t>
            </a:r>
            <a:r>
              <a:rPr lang="vi-VN" sz="1800" dirty="0">
                <a:latin typeface="Times New Roman" pitchFamily="18" charset="0"/>
                <a:cs typeface="Times New Roman" pitchFamily="18" charset="0"/>
              </a:rPr>
              <a:t> nhật và hiển thị các thông tin liên quan đến tour du lịch</a:t>
            </a:r>
            <a:r>
              <a:rPr lang="en-US" sz="1800" dirty="0">
                <a:latin typeface="+mj-lt"/>
              </a:rPr>
              <a:t>.</a:t>
            </a:r>
          </a:p>
          <a:p>
            <a:pPr marL="0" indent="0">
              <a:buNone/>
            </a:pPr>
            <a:r>
              <a:rPr lang="vi-VN" sz="1800" dirty="0">
                <a:latin typeface="+mj-lt"/>
              </a:rPr>
              <a:t>- </a:t>
            </a:r>
            <a:r>
              <a:rPr lang="en-US" sz="1800" dirty="0" err="1">
                <a:latin typeface="Times New Roman" pitchFamily="18" charset="0"/>
                <a:cs typeface="Times New Roman" pitchFamily="18" charset="0"/>
              </a:rPr>
              <a:t>Hệ</a:t>
            </a:r>
            <a:r>
              <a:rPr lang="en-US" sz="1800" dirty="0">
                <a:latin typeface="+mj-lt"/>
              </a:rPr>
              <a:t> </a:t>
            </a:r>
            <a:r>
              <a:rPr lang="en-US" sz="1800" dirty="0" err="1">
                <a:latin typeface="Times New Roman" pitchFamily="18" charset="0"/>
                <a:cs typeface="Times New Roman" pitchFamily="18" charset="0"/>
              </a:rPr>
              <a:t>thống</a:t>
            </a:r>
            <a:r>
              <a:rPr lang="vi-VN" sz="1800" dirty="0">
                <a:latin typeface="Times New Roman" pitchFamily="18" charset="0"/>
                <a:cs typeface="Times New Roman" pitchFamily="18" charset="0"/>
              </a:rPr>
              <a:t> giúp người quản trị </a:t>
            </a:r>
            <a:r>
              <a:rPr lang="en-US" sz="1800" dirty="0" err="1">
                <a:latin typeface="Times New Roman" pitchFamily="18" charset="0"/>
                <a:cs typeface="Times New Roman" pitchFamily="18" charset="0"/>
              </a:rPr>
              <a:t>viên</a:t>
            </a:r>
            <a:r>
              <a:rPr lang="vi-VN" sz="1800" dirty="0">
                <a:latin typeface="Times New Roman" pitchFamily="18" charset="0"/>
                <a:cs typeface="Times New Roman" pitchFamily="18" charset="0"/>
              </a:rPr>
              <a:t> có thể </a:t>
            </a:r>
            <a:r>
              <a:rPr lang="en-US" sz="1800" dirty="0" err="1">
                <a:latin typeface="Times New Roman" pitchFamily="18" charset="0"/>
                <a:cs typeface="Times New Roman" pitchFamily="18" charset="0"/>
              </a:rPr>
              <a:t>thêm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xem</a:t>
            </a:r>
            <a:r>
              <a:rPr lang="en-US" sz="1800" dirty="0">
                <a:latin typeface="Times New Roman" pitchFamily="18" charset="0"/>
                <a:cs typeface="Times New Roman" pitchFamily="18" charset="0"/>
              </a:rPr>
              <a:t> </a:t>
            </a:r>
            <a:r>
              <a:rPr lang="vi-VN" sz="1800" dirty="0">
                <a:latin typeface="Times New Roman" pitchFamily="18" charset="0"/>
                <a:cs typeface="Times New Roman" pitchFamily="18" charset="0"/>
              </a:rPr>
              <a:t>, sửa, xóa các thông tin liên quan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tour du </a:t>
            </a:r>
            <a:r>
              <a:rPr lang="en-US" sz="1800" dirty="0" err="1">
                <a:latin typeface="Times New Roman" pitchFamily="18" charset="0"/>
                <a:cs typeface="Times New Roman" pitchFamily="18" charset="0"/>
              </a:rPr>
              <a:t>lịch</a:t>
            </a:r>
            <a:r>
              <a:rPr lang="en-US" sz="1800" dirty="0">
                <a:latin typeface="Times New Roman" pitchFamily="18" charset="0"/>
                <a:cs typeface="Times New Roman" pitchFamily="18" charset="0"/>
              </a:rPr>
              <a:t>.</a:t>
            </a:r>
          </a:p>
          <a:p>
            <a:pPr marL="457200" lvl="1" indent="0">
              <a:buNone/>
            </a:pPr>
            <a:endParaRPr lang="en-US" sz="18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30961913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fade">
                                      <p:cBhvr>
                                        <p:cTn id="50" dur="1000"/>
                                        <p:tgtEl>
                                          <p:spTgt spid="3">
                                            <p:txEl>
                                              <p:pRg st="7" end="7"/>
                                            </p:txEl>
                                          </p:spTgt>
                                        </p:tgtEl>
                                      </p:cBhvr>
                                    </p:animEffect>
                                    <p:anim calcmode="lin" valueType="num">
                                      <p:cBhvr>
                                        <p:cTn id="5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vi-VN" dirty="0"/>
              <a:t>Cám ơn</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br>
              <a:rPr lang="en-US" dirty="0"/>
            </a:br>
            <a:r>
              <a:rPr lang="en-US" dirty="0" err="1"/>
              <a:t>đã</a:t>
            </a:r>
            <a:r>
              <a:rPr lang="en-US" dirty="0"/>
              <a:t> </a:t>
            </a:r>
            <a:r>
              <a:rPr lang="en-US" dirty="0" err="1"/>
              <a:t>lắng</a:t>
            </a:r>
            <a:r>
              <a:rPr lang="en-US" dirty="0"/>
              <a:t> </a:t>
            </a:r>
            <a:r>
              <a:rPr lang="en-US" dirty="0" err="1"/>
              <a:t>nghe</a:t>
            </a:r>
            <a:r>
              <a:rPr lang="en-US" dirty="0"/>
              <a:t> !</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2839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809054"/>
          </a:xfrm>
        </p:spPr>
        <p:txBody>
          <a:bodyPr>
            <a:normAutofit/>
          </a:bodyPr>
          <a:lstStyle/>
          <a:p>
            <a:r>
              <a:rPr lang="vi-VN" dirty="0"/>
              <a:t>Chương I: Phân tích yêu cầu bài toán</a:t>
            </a:r>
            <a:endParaRPr lang="en-US" dirty="0"/>
          </a:p>
        </p:txBody>
      </p:sp>
      <p:sp>
        <p:nvSpPr>
          <p:cNvPr id="3" name="Content Placeholder 2"/>
          <p:cNvSpPr>
            <a:spLocks noGrp="1"/>
          </p:cNvSpPr>
          <p:nvPr>
            <p:ph idx="1"/>
          </p:nvPr>
        </p:nvSpPr>
        <p:spPr>
          <a:xfrm>
            <a:off x="626301" y="979726"/>
            <a:ext cx="10697227" cy="5521658"/>
          </a:xfrm>
        </p:spPr>
        <p:txBody>
          <a:bodyPr>
            <a:noAutofit/>
          </a:bodyPr>
          <a:lstStyle/>
          <a:p>
            <a:pPr marL="0" indent="0">
              <a:buNone/>
            </a:pPr>
            <a:r>
              <a:rPr lang="en-US" sz="1700" b="1" u="sng" dirty="0" err="1">
                <a:latin typeface="Times New Roman" pitchFamily="18" charset="0"/>
                <a:cs typeface="Times New Roman" pitchFamily="18" charset="0"/>
              </a:rPr>
              <a:t>Ưu</a:t>
            </a:r>
            <a:r>
              <a:rPr lang="en-US" sz="1700" b="1" u="sng" dirty="0">
                <a:latin typeface="Times New Roman" pitchFamily="18" charset="0"/>
                <a:cs typeface="Times New Roman" pitchFamily="18" charset="0"/>
              </a:rPr>
              <a:t> </a:t>
            </a:r>
            <a:r>
              <a:rPr lang="en-US" sz="1700" b="1" u="sng" dirty="0" err="1">
                <a:latin typeface="Times New Roman" pitchFamily="18" charset="0"/>
                <a:cs typeface="Times New Roman" pitchFamily="18" charset="0"/>
              </a:rPr>
              <a:t>điểm</a:t>
            </a:r>
            <a:r>
              <a:rPr lang="en-US" sz="1700" b="1" u="sng" dirty="0">
                <a:latin typeface="Times New Roman" pitchFamily="18" charset="0"/>
                <a:cs typeface="Times New Roman" pitchFamily="18" charset="0"/>
              </a:rPr>
              <a:t> </a:t>
            </a:r>
            <a:r>
              <a:rPr lang="en-US" sz="1700" b="1" u="sng" dirty="0" err="1">
                <a:latin typeface="Times New Roman" pitchFamily="18" charset="0"/>
                <a:cs typeface="Times New Roman" pitchFamily="18" charset="0"/>
              </a:rPr>
              <a:t>nổi</a:t>
            </a:r>
            <a:r>
              <a:rPr lang="en-US" sz="1700" b="1" u="sng" dirty="0">
                <a:latin typeface="Times New Roman" pitchFamily="18" charset="0"/>
                <a:cs typeface="Times New Roman" pitchFamily="18" charset="0"/>
              </a:rPr>
              <a:t> </a:t>
            </a:r>
            <a:r>
              <a:rPr lang="en-US" sz="1700" b="1" u="sng" dirty="0" err="1">
                <a:latin typeface="Times New Roman" pitchFamily="18" charset="0"/>
                <a:cs typeface="Times New Roman" pitchFamily="18" charset="0"/>
              </a:rPr>
              <a:t>trội</a:t>
            </a:r>
            <a:r>
              <a:rPr lang="en-US" sz="1700" b="1" u="sng" dirty="0">
                <a:latin typeface="Times New Roman" pitchFamily="18" charset="0"/>
                <a:cs typeface="Times New Roman" pitchFamily="18" charset="0"/>
              </a:rPr>
              <a:t> </a:t>
            </a:r>
            <a:r>
              <a:rPr lang="en-US" sz="1700" b="1" u="sng" dirty="0" err="1">
                <a:latin typeface="Times New Roman" pitchFamily="18" charset="0"/>
                <a:cs typeface="Times New Roman" pitchFamily="18" charset="0"/>
              </a:rPr>
              <a:t>của</a:t>
            </a:r>
            <a:r>
              <a:rPr lang="en-US" sz="1700" b="1" u="sng" dirty="0">
                <a:latin typeface="Times New Roman" pitchFamily="18" charset="0"/>
                <a:cs typeface="Times New Roman" pitchFamily="18" charset="0"/>
              </a:rPr>
              <a:t> website marketing online</a:t>
            </a:r>
          </a:p>
          <a:p>
            <a:pPr marL="0" indent="0">
              <a:buNone/>
            </a:pPr>
            <a:r>
              <a:rPr lang="en-US" sz="1700" dirty="0">
                <a:latin typeface="Times New Roman" pitchFamily="18" charset="0"/>
                <a:cs typeface="Times New Roman" pitchFamily="18" charset="0"/>
              </a:rPr>
              <a:t>Marketing online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việc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ứng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dụng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công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nghệ</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mạng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máy</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tính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phương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tiện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điện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tử</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vào</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việc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nghiên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cứu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thị</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trường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hỗ</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trợ</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phát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triển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sản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phẩm</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phát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triển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chiến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lược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chiến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thuật</a:t>
            </a:r>
            <a:r>
              <a:rPr lang="en-US" sz="1700" dirty="0">
                <a:latin typeface="Times New Roman" pitchFamily="18" charset="0"/>
                <a:cs typeface="Times New Roman" pitchFamily="18" charset="0"/>
              </a:rPr>
              <a:t> marketing… </a:t>
            </a:r>
            <a:r>
              <a:rPr lang="en-US" sz="1700" dirty="0" err="1">
                <a:latin typeface="Times New Roman" pitchFamily="18" charset="0"/>
                <a:cs typeface="Times New Roman" pitchFamily="18" charset="0"/>
              </a:rPr>
              <a:t>nhằm</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mục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đích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cuối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cùng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đưa</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sản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phẩm</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hàng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hóa</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dịch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vụ</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đến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người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tiêu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dùng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một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cách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nhanh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chóng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hiệu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quả</a:t>
            </a:r>
            <a:r>
              <a:rPr lang="en-US" sz="1700" dirty="0">
                <a:latin typeface="Times New Roman" pitchFamily="18" charset="0"/>
                <a:cs typeface="Times New Roman" pitchFamily="18" charset="0"/>
              </a:rPr>
              <a:t>.</a:t>
            </a:r>
          </a:p>
          <a:p>
            <a:pPr marL="0" indent="0">
              <a:buNone/>
            </a:pPr>
            <a:r>
              <a:rPr lang="en-US" sz="1700" dirty="0">
                <a:latin typeface="Times New Roman" pitchFamily="18" charset="0"/>
                <a:cs typeface="Times New Roman" pitchFamily="18" charset="0"/>
              </a:rPr>
              <a:t>Ta </a:t>
            </a:r>
            <a:r>
              <a:rPr lang="en-US" sz="1700" dirty="0" err="1">
                <a:latin typeface="Times New Roman" pitchFamily="18" charset="0"/>
                <a:cs typeface="Times New Roman" pitchFamily="18" charset="0"/>
              </a:rPr>
              <a:t>có</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thể</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hiểu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đơn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giản</a:t>
            </a:r>
            <a:r>
              <a:rPr lang="en-US" sz="1700" dirty="0">
                <a:latin typeface="Times New Roman" pitchFamily="18" charset="0"/>
                <a:cs typeface="Times New Roman" pitchFamily="18" charset="0"/>
              </a:rPr>
              <a:t> marketing online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tiếp</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thị</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trực</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tuyến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thông</a:t>
            </a:r>
            <a:r>
              <a:rPr lang="en-US" sz="1700" dirty="0">
                <a:latin typeface="Times New Roman" pitchFamily="18" charset="0"/>
                <a:cs typeface="Times New Roman" pitchFamily="18" charset="0"/>
              </a:rPr>
              <a:t> qua internet </a:t>
            </a:r>
            <a:r>
              <a:rPr lang="en-US" sz="1700" dirty="0" err="1">
                <a:latin typeface="Times New Roman" pitchFamily="18" charset="0"/>
                <a:cs typeface="Times New Roman" pitchFamily="18" charset="0"/>
              </a:rPr>
              <a:t>để</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giới</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thiệu</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và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quảng</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bá</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sản</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phẩm</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của</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mình</a:t>
            </a:r>
            <a:r>
              <a:rPr lang="en-US" sz="1700" dirty="0">
                <a:latin typeface="Times New Roman" pitchFamily="18" charset="0"/>
                <a:cs typeface="Times New Roman" pitchFamily="18" charset="0"/>
              </a:rPr>
              <a:t>.</a:t>
            </a:r>
          </a:p>
          <a:p>
            <a:pPr marL="0" indent="0">
              <a:buNone/>
            </a:pPr>
            <a:r>
              <a:rPr lang="en-US" sz="1700" b="1" dirty="0" err="1">
                <a:latin typeface="Times New Roman" pitchFamily="18" charset="0"/>
                <a:cs typeface="Times New Roman" pitchFamily="18" charset="0"/>
              </a:rPr>
              <a:t>Các</a:t>
            </a:r>
            <a:r>
              <a:rPr lang="en-US" sz="1700" b="1" dirty="0">
                <a:latin typeface="Times New Roman" pitchFamily="18" charset="0"/>
                <a:cs typeface="Times New Roman" pitchFamily="18" charset="0"/>
              </a:rPr>
              <a:t> </a:t>
            </a:r>
            <a:r>
              <a:rPr lang="en-US" sz="1700" b="1" dirty="0" err="1">
                <a:latin typeface="Times New Roman" pitchFamily="18" charset="0"/>
                <a:cs typeface="Times New Roman" pitchFamily="18" charset="0"/>
              </a:rPr>
              <a:t>hình</a:t>
            </a:r>
            <a:r>
              <a:rPr lang="en-US" sz="1700" b="1" dirty="0">
                <a:latin typeface="Times New Roman" pitchFamily="18" charset="0"/>
                <a:cs typeface="Times New Roman" pitchFamily="18" charset="0"/>
              </a:rPr>
              <a:t> </a:t>
            </a:r>
            <a:r>
              <a:rPr lang="en-US" sz="1700" b="1" dirty="0" err="1">
                <a:latin typeface="Times New Roman" pitchFamily="18" charset="0"/>
                <a:cs typeface="Times New Roman" pitchFamily="18" charset="0"/>
              </a:rPr>
              <a:t>thức</a:t>
            </a:r>
            <a:r>
              <a:rPr lang="en-US" sz="1700" b="1" dirty="0">
                <a:latin typeface="Times New Roman" pitchFamily="18" charset="0"/>
                <a:cs typeface="Times New Roman" pitchFamily="18" charset="0"/>
              </a:rPr>
              <a:t> marketing online </a:t>
            </a:r>
            <a:r>
              <a:rPr lang="en-US" sz="1700" b="1" dirty="0" err="1">
                <a:latin typeface="Times New Roman" pitchFamily="18" charset="0"/>
                <a:cs typeface="Times New Roman" pitchFamily="18" charset="0"/>
              </a:rPr>
              <a:t>hiện</a:t>
            </a:r>
            <a:r>
              <a:rPr lang="en-US" sz="1700" b="1" dirty="0">
                <a:latin typeface="Times New Roman" pitchFamily="18" charset="0"/>
                <a:cs typeface="Times New Roman" pitchFamily="18" charset="0"/>
              </a:rPr>
              <a:t> nay</a:t>
            </a:r>
          </a:p>
          <a:p>
            <a:pPr marL="0" indent="0">
              <a:buNone/>
            </a:pPr>
            <a:r>
              <a:rPr lang="en-US" sz="1700" b="1" u="sng" dirty="0">
                <a:latin typeface="Times New Roman" pitchFamily="18" charset="0"/>
                <a:cs typeface="Times New Roman" pitchFamily="18" charset="0"/>
              </a:rPr>
              <a:t>Advertising network</a:t>
            </a:r>
          </a:p>
          <a:p>
            <a:pPr marL="0" indent="0">
              <a:buNone/>
            </a:pPr>
            <a:r>
              <a:rPr lang="en-US" sz="1700" dirty="0" err="1">
                <a:latin typeface="Times New Roman" pitchFamily="18" charset="0"/>
                <a:cs typeface="Times New Roman" pitchFamily="18" charset="0"/>
              </a:rPr>
              <a:t>Đây</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là</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hình</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thức</a:t>
            </a:r>
            <a:r>
              <a:rPr lang="en-US" sz="1700" dirty="0">
                <a:latin typeface="Times New Roman" pitchFamily="18" charset="0"/>
                <a:cs typeface="Times New Roman" pitchFamily="18" charset="0"/>
              </a:rPr>
              <a:t> </a:t>
            </a:r>
            <a:r>
              <a:rPr lang="vi-VN" sz="1700" dirty="0">
                <a:latin typeface="Times New Roman" pitchFamily="18" charset="0"/>
                <a:cs typeface="Times New Roman" pitchFamily="18" charset="0"/>
              </a:rPr>
              <a:t>Marketing Online cho doanh nghiệp </a:t>
            </a:r>
            <a:r>
              <a:rPr lang="en-US" sz="1700" dirty="0">
                <a:latin typeface="Times New Roman" pitchFamily="18" charset="0"/>
                <a:cs typeface="Times New Roman" pitchFamily="18" charset="0"/>
              </a:rPr>
              <a:t>,</a:t>
            </a:r>
            <a:r>
              <a:rPr lang="vi-VN" sz="1700" dirty="0">
                <a:latin typeface="Times New Roman" pitchFamily="18" charset="0"/>
                <a:cs typeface="Times New Roman" pitchFamily="18" charset="0"/>
              </a:rPr>
              <a:t> trước tiên hãy nghĩ đến việc </a:t>
            </a:r>
            <a:r>
              <a:rPr lang="en-US" sz="1700" dirty="0" err="1">
                <a:latin typeface="Times New Roman" pitchFamily="18" charset="0"/>
                <a:cs typeface="Times New Roman" pitchFamily="18" charset="0"/>
              </a:rPr>
              <a:t>thiết</a:t>
            </a:r>
            <a:r>
              <a:rPr lang="en-US" sz="1700" dirty="0">
                <a:latin typeface="Times New Roman" pitchFamily="18" charset="0"/>
                <a:cs typeface="Times New Roman" pitchFamily="18" charset="0"/>
              </a:rPr>
              <a:t> </a:t>
            </a:r>
            <a:r>
              <a:rPr lang="en-US" sz="1700" dirty="0" err="1">
                <a:latin typeface="Times New Roman" pitchFamily="18" charset="0"/>
                <a:cs typeface="Times New Roman" pitchFamily="18" charset="0"/>
              </a:rPr>
              <a:t>kế</a:t>
            </a:r>
            <a:r>
              <a:rPr lang="en-US" sz="1700" dirty="0">
                <a:latin typeface="Times New Roman" pitchFamily="18" charset="0"/>
                <a:cs typeface="Times New Roman" pitchFamily="18" charset="0"/>
              </a:rPr>
              <a:t> website</a:t>
            </a:r>
            <a:r>
              <a:rPr lang="vi-VN" sz="1700" dirty="0">
                <a:latin typeface="Times New Roman" pitchFamily="18" charset="0"/>
                <a:cs typeface="Times New Roman" pitchFamily="18" charset="0"/>
              </a:rPr>
              <a:t>. Website được xem là bộ mặt thứ 2 của công ty trên internet, nơi mà khách hàng có thể tìm thấy các thông tin của doanh nghiệp, sản phẩm/ dịch vụ.</a:t>
            </a:r>
            <a:endParaRPr lang="en-US" sz="1700" dirty="0">
              <a:latin typeface="Times New Roman" pitchFamily="18" charset="0"/>
              <a:cs typeface="Times New Roman" pitchFamily="18" charset="0"/>
            </a:endParaRPr>
          </a:p>
          <a:p>
            <a:pPr marL="0" indent="0">
              <a:buNone/>
            </a:pPr>
            <a:r>
              <a:rPr lang="vi-VN" sz="1700" dirty="0">
                <a:latin typeface="Times New Roman" pitchFamily="18" charset="0"/>
                <a:cs typeface="Times New Roman" pitchFamily="18" charset="0"/>
              </a:rPr>
              <a:t>Advertising network là một mạng lưới quảng cáo trực tuyến, do một đơn vị trung gian làm cầu nối giữa giữa khách hàng và doanh nghiệp của bạn trên internet. Hỗ trợ người mua quảng cáo tìm thấy những vùng và website bán quảng cáo phù hợp với chiến dịch truyền thông của mình từ hàng nghìn website.</a:t>
            </a:r>
            <a:endParaRPr lang="en-US" sz="1700" dirty="0">
              <a:latin typeface="Times New Roman" pitchFamily="18" charset="0"/>
              <a:cs typeface="Times New Roman" pitchFamily="18" charset="0"/>
            </a:endParaRPr>
          </a:p>
          <a:p>
            <a:pPr marL="0" indent="0">
              <a:buNone/>
            </a:pPr>
            <a:endParaRPr lang="en-US" sz="1700" dirty="0">
              <a:latin typeface="Times New Roman" pitchFamily="18" charset="0"/>
              <a:cs typeface="Times New Roman" pitchFamily="18" charset="0"/>
            </a:endParaRPr>
          </a:p>
        </p:txBody>
      </p:sp>
    </p:spTree>
    <p:extLst>
      <p:ext uri="{BB962C8B-B14F-4D97-AF65-F5344CB8AC3E}">
        <p14:creationId xmlns:p14="http://schemas.microsoft.com/office/powerpoint/2010/main" val="182209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down)">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down)">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809054"/>
          </a:xfrm>
        </p:spPr>
        <p:txBody>
          <a:bodyPr>
            <a:normAutofit/>
          </a:bodyPr>
          <a:lstStyle/>
          <a:p>
            <a:r>
              <a:rPr lang="vi-VN" dirty="0"/>
              <a:t>Chương I: Phân tích yêu cầu bài toán</a:t>
            </a:r>
            <a:endParaRPr lang="en-US" dirty="0"/>
          </a:p>
        </p:txBody>
      </p:sp>
      <p:sp>
        <p:nvSpPr>
          <p:cNvPr id="3" name="Content Placeholder 2"/>
          <p:cNvSpPr>
            <a:spLocks noGrp="1"/>
          </p:cNvSpPr>
          <p:nvPr>
            <p:ph idx="1"/>
          </p:nvPr>
        </p:nvSpPr>
        <p:spPr>
          <a:xfrm>
            <a:off x="501041" y="979726"/>
            <a:ext cx="10835013" cy="5521658"/>
          </a:xfrm>
        </p:spPr>
        <p:txBody>
          <a:bodyPr>
            <a:noAutofit/>
          </a:bodyPr>
          <a:lstStyle/>
          <a:p>
            <a:pPr marL="0" indent="0">
              <a:buNone/>
            </a:pPr>
            <a:r>
              <a:rPr lang="en-US" sz="1800" b="1" u="sng" dirty="0">
                <a:latin typeface="Times New Roman" pitchFamily="18" charset="0"/>
                <a:cs typeface="Times New Roman" pitchFamily="18" charset="0"/>
              </a:rPr>
              <a:t>Social Media Marketing</a:t>
            </a:r>
          </a:p>
          <a:p>
            <a:pPr marL="0" indent="0">
              <a:buNone/>
            </a:pPr>
            <a:r>
              <a:rPr lang="vi-VN" sz="1800" dirty="0">
                <a:latin typeface="Times New Roman" pitchFamily="18" charset="0"/>
                <a:cs typeface="Times New Roman" pitchFamily="18" charset="0"/>
              </a:rPr>
              <a:t>Với sự phát triển của hàng loạt mạng xã hội như Facebook, Go, Yume…, người làm tiếp thị có thêm lựa chọn để tiếp cận cộng đồng. Trong đó facebook là mạng xã hội được hầu hết các doanh nghiệp, cá nhân lựa chọn quảng cáo social nhiều nhất bởi lượt người dùng trên facebook cao gấp nhiều lần so với các mạng xã hội khác</a:t>
            </a:r>
            <a:r>
              <a:rPr lang="en-US" sz="1800" dirty="0">
                <a:latin typeface="Times New Roman" pitchFamily="18" charset="0"/>
                <a:cs typeface="Times New Roman" pitchFamily="18" charset="0"/>
              </a:rPr>
              <a:t>.</a:t>
            </a:r>
          </a:p>
          <a:p>
            <a:pPr marL="0" indent="0">
              <a:buNone/>
            </a:pPr>
            <a:r>
              <a:rPr lang="en-US" sz="1800" b="1" u="sng" dirty="0">
                <a:latin typeface="Times New Roman" pitchFamily="18" charset="0"/>
                <a:cs typeface="Times New Roman" pitchFamily="18" charset="0"/>
              </a:rPr>
              <a:t>Search Engine Optimization (SEO)</a:t>
            </a:r>
          </a:p>
          <a:p>
            <a:pPr marL="0" indent="0">
              <a:buNone/>
            </a:pPr>
            <a:r>
              <a:rPr lang="vi-VN" sz="1800" dirty="0">
                <a:latin typeface="Times New Roman" pitchFamily="18" charset="0"/>
                <a:cs typeface="Times New Roman" pitchFamily="18" charset="0"/>
              </a:rPr>
              <a:t>Đây là hình thức tối ưu hóa website của bạn sao cho thân thiện với các công cụ tìm kiếm, để website có thứ hạng cao trên công cụ tìm kiếm như Google, Bing, Cốc Cốc … một cách tự nhiên.</a:t>
            </a:r>
            <a:endParaRPr lang="en-US" sz="1800" dirty="0">
              <a:latin typeface="Times New Roman" pitchFamily="18" charset="0"/>
              <a:cs typeface="Times New Roman" pitchFamily="18" charset="0"/>
            </a:endParaRPr>
          </a:p>
          <a:p>
            <a:pPr marL="0" indent="0">
              <a:buNone/>
            </a:pPr>
            <a:r>
              <a:rPr lang="vi-VN" sz="1800" dirty="0">
                <a:latin typeface="Times New Roman" pitchFamily="18" charset="0"/>
                <a:cs typeface="Times New Roman" pitchFamily="18" charset="0"/>
              </a:rPr>
              <a:t>SEO là hình thức Marketing Online được hầu hết các khách hàng lựa chọn vì những ưu điểm vượt trội của nó mang lại cũng như đáp ứng tính chiến lược lâu dài của doanh nghiệp. Theo báo cáo thống kê, tỉ lệ khách hàng sử dụng hình thức SEO chiếm 87% so với hình thức quảng cáo trả phí.</a:t>
            </a:r>
            <a:endParaRPr lang="en-US" sz="1800" dirty="0">
              <a:latin typeface="Times New Roman" pitchFamily="18" charset="0"/>
              <a:cs typeface="Times New Roman" pitchFamily="18" charset="0"/>
            </a:endParaRPr>
          </a:p>
          <a:p>
            <a:pPr marL="0" indent="0">
              <a:buNone/>
            </a:pPr>
            <a:r>
              <a:rPr lang="en-US" sz="1800" b="1" u="sng" dirty="0" err="1">
                <a:latin typeface="Times New Roman" pitchFamily="18" charset="0"/>
                <a:cs typeface="Times New Roman" pitchFamily="18" charset="0"/>
              </a:rPr>
              <a:t>Mobi</a:t>
            </a:r>
            <a:r>
              <a:rPr lang="en-US" sz="1800" b="1" u="sng" dirty="0">
                <a:latin typeface="Times New Roman" pitchFamily="18" charset="0"/>
                <a:cs typeface="Times New Roman" pitchFamily="18" charset="0"/>
              </a:rPr>
              <a:t> marketing</a:t>
            </a:r>
          </a:p>
          <a:p>
            <a:pPr marL="0" indent="0">
              <a:buNone/>
            </a:pPr>
            <a:r>
              <a:rPr lang="vi-VN" sz="1800" dirty="0">
                <a:latin typeface="Times New Roman" pitchFamily="18" charset="0"/>
                <a:cs typeface="Times New Roman" pitchFamily="18" charset="0"/>
              </a:rPr>
              <a:t>Đây là hình thức Marketing Online khá mới. Bạn có thể dùng tổng đài để nhắn tin hàng loạt đến đối tượng khách hàng tiềm năng của bạn. Để áp dụng hình thức này, bạn cần phải có sẵn một kho data số điện thoại khách hàng rất lớn.</a:t>
            </a: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92322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809054"/>
          </a:xfrm>
        </p:spPr>
        <p:txBody>
          <a:bodyPr>
            <a:normAutofit/>
          </a:bodyPr>
          <a:lstStyle/>
          <a:p>
            <a:r>
              <a:rPr lang="vi-VN" dirty="0"/>
              <a:t>Chương I: Phân tích yêu cầu bài toán</a:t>
            </a:r>
            <a:endParaRPr lang="en-US" dirty="0"/>
          </a:p>
        </p:txBody>
      </p:sp>
      <p:sp>
        <p:nvSpPr>
          <p:cNvPr id="3" name="Content Placeholder 2"/>
          <p:cNvSpPr>
            <a:spLocks noGrp="1"/>
          </p:cNvSpPr>
          <p:nvPr>
            <p:ph idx="1"/>
          </p:nvPr>
        </p:nvSpPr>
        <p:spPr>
          <a:xfrm>
            <a:off x="538619" y="979726"/>
            <a:ext cx="10960274" cy="5521658"/>
          </a:xfrm>
        </p:spPr>
        <p:txBody>
          <a:bodyPr>
            <a:noAutofit/>
          </a:bodyPr>
          <a:lstStyle/>
          <a:p>
            <a:pPr marL="0" indent="0">
              <a:buNone/>
            </a:pPr>
            <a:r>
              <a:rPr lang="en-US" sz="1800" b="1" u="sng" dirty="0">
                <a:latin typeface="Times New Roman" pitchFamily="18" charset="0"/>
                <a:cs typeface="Times New Roman" pitchFamily="18" charset="0"/>
              </a:rPr>
              <a:t>Search Engine Marketing (SEM)</a:t>
            </a:r>
          </a:p>
          <a:p>
            <a:pPr marL="0" indent="0">
              <a:buNone/>
            </a:pPr>
            <a:r>
              <a:rPr lang="vi-VN" sz="1800" dirty="0">
                <a:latin typeface="Times New Roman" pitchFamily="18" charset="0"/>
                <a:cs typeface="Times New Roman" pitchFamily="18" charset="0"/>
              </a:rPr>
              <a:t>SEM là hình thức quảng cáo trên công cụ tìm kiếm. Trong đó, Google Adwords là hình thức quảng cáo từ khóa trên công cụ tìm kiếm có trả phí được sử dụng nhiều nhất hiện nay. Khi người dùng có nhu cầu tìm kiếm thông tin và </a:t>
            </a:r>
            <a:r>
              <a:rPr lang="en-US" sz="1800" dirty="0" err="1">
                <a:latin typeface="Times New Roman" pitchFamily="18" charset="0"/>
                <a:cs typeface="Times New Roman" pitchFamily="18" charset="0"/>
              </a:rPr>
              <a:t>tìm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kiếm</a:t>
            </a:r>
            <a:r>
              <a:rPr lang="vi-VN" sz="1800" dirty="0">
                <a:latin typeface="Times New Roman" pitchFamily="18" charset="0"/>
                <a:cs typeface="Times New Roman" pitchFamily="18" charset="0"/>
              </a:rPr>
              <a:t> từ khóa mà </a:t>
            </a:r>
            <a:r>
              <a:rPr lang="en-US" sz="1800" dirty="0" err="1">
                <a:latin typeface="Times New Roman" pitchFamily="18" charset="0"/>
                <a:cs typeface="Times New Roman" pitchFamily="18" charset="0"/>
              </a:rPr>
              <a:t>người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dùng</a:t>
            </a:r>
            <a:r>
              <a:rPr lang="vi-VN" sz="1800" dirty="0">
                <a:latin typeface="Times New Roman" pitchFamily="18" charset="0"/>
                <a:cs typeface="Times New Roman" pitchFamily="18" charset="0"/>
              </a:rPr>
              <a:t> đăng ký quảng cáo thì nội dung quảng cáo của bạn sẽ xuất hiện. Khi người dùng click vào quảng cáo của bạn thì bạn phải trả phí cho nhà cung cấp.</a:t>
            </a:r>
            <a:endParaRPr lang="en-US" sz="1800" dirty="0">
              <a:latin typeface="Times New Roman" pitchFamily="18" charset="0"/>
              <a:cs typeface="Times New Roman" pitchFamily="18" charset="0"/>
            </a:endParaRPr>
          </a:p>
          <a:p>
            <a:pPr marL="0" indent="0">
              <a:buNone/>
            </a:pPr>
            <a:r>
              <a:rPr lang="en-US" sz="1800" b="1" u="sng" dirty="0">
                <a:latin typeface="Times New Roman" pitchFamily="18" charset="0"/>
                <a:cs typeface="Times New Roman" pitchFamily="18" charset="0"/>
              </a:rPr>
              <a:t>Viral Marketing</a:t>
            </a:r>
          </a:p>
          <a:p>
            <a:pPr marL="0" indent="0">
              <a:buNone/>
            </a:pPr>
            <a:r>
              <a:rPr lang="vi-VN" sz="1800" dirty="0">
                <a:latin typeface="Times New Roman" pitchFamily="18" charset="0"/>
                <a:cs typeface="Times New Roman" pitchFamily="18" charset="0"/>
              </a:rPr>
              <a:t>Đây là hình thức tạo ra các hoạt động, chương trình mang tính cộng đồng cao nhằm khuyến khích khách hàng lan truyền nội dung tiếp thị đến những người khác, để sản phẩm và dịch vụ được hàng ngàn, hàng triệu người biết đến.</a:t>
            </a:r>
            <a:endParaRPr lang="en-US" sz="1800" dirty="0">
              <a:latin typeface="Times New Roman" pitchFamily="18" charset="0"/>
              <a:cs typeface="Times New Roman" pitchFamily="18" charset="0"/>
            </a:endParaRPr>
          </a:p>
          <a:p>
            <a:pPr marL="0" indent="0">
              <a:buNone/>
            </a:pPr>
            <a:r>
              <a:rPr lang="en-US" sz="1800" b="1" u="sng" dirty="0">
                <a:latin typeface="Times New Roman" pitchFamily="18" charset="0"/>
                <a:cs typeface="Times New Roman" pitchFamily="18" charset="0"/>
              </a:rPr>
              <a:t>E-mail marketing</a:t>
            </a:r>
          </a:p>
          <a:p>
            <a:pPr marL="0" indent="0">
              <a:buNone/>
            </a:pP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gửi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về</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phẩm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hay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khuyến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đến</a:t>
            </a:r>
            <a:r>
              <a:rPr lang="en-US" sz="1800" dirty="0">
                <a:latin typeface="Times New Roman" pitchFamily="18" charset="0"/>
                <a:cs typeface="Times New Roman" pitchFamily="18" charset="0"/>
              </a:rPr>
              <a:t> email </a:t>
            </a:r>
            <a:r>
              <a:rPr lang="en-US" sz="1800" dirty="0" err="1">
                <a:latin typeface="Times New Roman" pitchFamily="18" charset="0"/>
                <a:cs typeface="Times New Roman" pitchFamily="18" charset="0"/>
              </a:rPr>
              <a:t>khách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gửi</a:t>
            </a:r>
            <a:r>
              <a:rPr lang="en-US" sz="1800" dirty="0">
                <a:latin typeface="Times New Roman" pitchFamily="18" charset="0"/>
                <a:cs typeface="Times New Roman" pitchFamily="18" charset="0"/>
              </a:rPr>
              <a:t> mail </a:t>
            </a:r>
            <a:r>
              <a:rPr lang="en-US" sz="1800" dirty="0" err="1">
                <a:latin typeface="Times New Roman" pitchFamily="18" charset="0"/>
                <a:cs typeface="Times New Roman" pitchFamily="18" charset="0"/>
              </a:rPr>
              <a:t>quảng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kế</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hoạch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rõ</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quan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vì</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gửi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nhiều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coi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spam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cảm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đôi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chịu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nhận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email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bạn</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7354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20400" cy="809054"/>
          </a:xfrm>
        </p:spPr>
        <p:txBody>
          <a:bodyPr>
            <a:normAutofit/>
          </a:bodyPr>
          <a:lstStyle/>
          <a:p>
            <a:r>
              <a:rPr lang="vi-VN" dirty="0"/>
              <a:t>Chương I: Phân tích yêu cầu bài toán</a:t>
            </a:r>
            <a:endParaRPr lang="en-US" dirty="0"/>
          </a:p>
        </p:txBody>
      </p:sp>
      <p:sp>
        <p:nvSpPr>
          <p:cNvPr id="3" name="Content Placeholder 2"/>
          <p:cNvSpPr>
            <a:spLocks noGrp="1"/>
          </p:cNvSpPr>
          <p:nvPr>
            <p:ph idx="1"/>
          </p:nvPr>
        </p:nvSpPr>
        <p:spPr>
          <a:xfrm>
            <a:off x="538619" y="979726"/>
            <a:ext cx="10960274" cy="5521658"/>
          </a:xfrm>
        </p:spPr>
        <p:txBody>
          <a:bodyPr>
            <a:noAutofit/>
          </a:bodyPr>
          <a:lstStyle/>
          <a:p>
            <a:pPr marL="0" indent="0">
              <a:buNone/>
            </a:pPr>
            <a:r>
              <a:rPr lang="vi-VN" sz="1800" b="1" u="sng" dirty="0">
                <a:latin typeface="+mj-lt"/>
              </a:rPr>
              <a:t>Lợi ích của website </a:t>
            </a:r>
            <a:r>
              <a:rPr lang="en-US" sz="1800" b="1" u="sng" dirty="0" err="1">
                <a:latin typeface="+mj-lt"/>
              </a:rPr>
              <a:t>đối</a:t>
            </a:r>
            <a:r>
              <a:rPr lang="en-US" sz="1800" b="1" u="sng" dirty="0">
                <a:latin typeface="+mj-lt"/>
              </a:rPr>
              <a:t> </a:t>
            </a:r>
            <a:r>
              <a:rPr lang="en-US" sz="1800" b="1" u="sng" dirty="0" err="1">
                <a:latin typeface="+mj-lt"/>
              </a:rPr>
              <a:t>với</a:t>
            </a:r>
            <a:r>
              <a:rPr lang="en-US" sz="1800" b="1" u="sng" dirty="0">
                <a:latin typeface="+mj-lt"/>
              </a:rPr>
              <a:t> </a:t>
            </a:r>
            <a:r>
              <a:rPr lang="en-US" sz="1800" b="1" u="sng" dirty="0" err="1">
                <a:latin typeface="+mj-lt"/>
              </a:rPr>
              <a:t>doanh</a:t>
            </a:r>
            <a:r>
              <a:rPr lang="en-US" sz="1800" b="1" u="sng" dirty="0">
                <a:latin typeface="+mj-lt"/>
              </a:rPr>
              <a:t> </a:t>
            </a:r>
            <a:r>
              <a:rPr lang="en-US" sz="1800" b="1" u="sng" dirty="0" err="1">
                <a:latin typeface="+mj-lt"/>
              </a:rPr>
              <a:t>nghiệp</a:t>
            </a:r>
            <a:endParaRPr lang="en-US" sz="1800" b="1" u="sng" dirty="0">
              <a:latin typeface="+mj-lt"/>
            </a:endParaRPr>
          </a:p>
          <a:p>
            <a:r>
              <a:rPr lang="en-US" sz="1800" dirty="0" err="1">
                <a:latin typeface="Times New Roman" pitchFamily="18" charset="0"/>
                <a:cs typeface="Times New Roman" pitchFamily="18" charset="0"/>
              </a:rPr>
              <a:t>Cơ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hội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việc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doanh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mở</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cử</a:t>
            </a:r>
            <a:r>
              <a:rPr lang="en-US" sz="1800" dirty="0">
                <a:latin typeface="Times New Roman" pitchFamily="18" charset="0"/>
                <a:cs typeface="Times New Roman" pitchFamily="18" charset="0"/>
              </a:rPr>
              <a:t> 24h/1ngày.</a:t>
            </a:r>
          </a:p>
          <a:p>
            <a:r>
              <a:rPr lang="en-US" sz="1800" dirty="0" err="1">
                <a:latin typeface="Times New Roman" pitchFamily="18" charset="0"/>
                <a:cs typeface="Times New Roman" pitchFamily="18" charset="0"/>
              </a:rPr>
              <a:t>Tiết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kiệm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ưu</a:t>
            </a:r>
            <a:r>
              <a:rPr lang="en-US" sz="1800" dirty="0">
                <a:latin typeface="Times New Roman" pitchFamily="18" charset="0"/>
                <a:cs typeface="Times New Roman" pitchFamily="18" charset="0"/>
              </a:rPr>
              <a:t>.</a:t>
            </a:r>
          </a:p>
          <a:p>
            <a:r>
              <a:rPr lang="en-US" sz="1800" dirty="0" err="1">
                <a:latin typeface="Times New Roman" pitchFamily="18" charset="0"/>
                <a:cs typeface="Times New Roman" pitchFamily="18" charset="0"/>
              </a:rPr>
              <a:t>Đồng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vượt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đối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thủ</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cạnh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môi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trường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kinh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doanh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năng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p>
          <a:p>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thêm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ngàn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thỏa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cả</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những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khách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Tạo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ra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ảnh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về</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doanh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nghiệp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tổ</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khoa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học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a:t>
            </a:r>
            <a:endParaRPr lang="en-US" sz="1800" dirty="0">
              <a:latin typeface="Times New Roman" pitchFamily="18" charset="0"/>
              <a:cs typeface="Times New Roman" pitchFamily="18" charset="0"/>
            </a:endParaRPr>
          </a:p>
          <a:p>
            <a:r>
              <a:rPr lang="en-US" sz="1800" dirty="0" err="1">
                <a:latin typeface="Times New Roman" pitchFamily="18" charset="0"/>
                <a:cs typeface="Times New Roman" pitchFamily="18" charset="0"/>
              </a:rPr>
              <a:t>Phương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tốt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doanh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nghiệp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tiếp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phẩm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vụ</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ảnh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của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theo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thức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mới</a:t>
            </a:r>
            <a:r>
              <a:rPr lang="en-US" sz="1800" dirty="0">
                <a:latin typeface="Times New Roman" pitchFamily="18" charset="0"/>
                <a:cs typeface="Times New Roman" pitchFamily="18" charset="0"/>
              </a:rPr>
              <a:t>.</a:t>
            </a:r>
          </a:p>
        </p:txBody>
      </p:sp>
    </p:spTree>
    <p:extLst>
      <p:ext uri="{BB962C8B-B14F-4D97-AF65-F5344CB8AC3E}">
        <p14:creationId xmlns:p14="http://schemas.microsoft.com/office/powerpoint/2010/main" val="20339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10995454" cy="767751"/>
          </a:xfrm>
        </p:spPr>
        <p:txBody>
          <a:bodyPr>
            <a:normAutofit/>
          </a:bodyPr>
          <a:lstStyle/>
          <a:p>
            <a:r>
              <a:rPr lang="vi-VN" dirty="0"/>
              <a:t>Chương II: Giới thiệu chung</a:t>
            </a:r>
            <a:endParaRPr lang="en-US" dirty="0"/>
          </a:p>
        </p:txBody>
      </p:sp>
      <p:sp>
        <p:nvSpPr>
          <p:cNvPr id="3" name="Content Placeholder 2"/>
          <p:cNvSpPr>
            <a:spLocks noGrp="1"/>
          </p:cNvSpPr>
          <p:nvPr>
            <p:ph sz="half" idx="1"/>
          </p:nvPr>
        </p:nvSpPr>
        <p:spPr>
          <a:xfrm>
            <a:off x="563637" y="767750"/>
            <a:ext cx="5334000" cy="6090249"/>
          </a:xfrm>
        </p:spPr>
        <p:txBody>
          <a:bodyPr>
            <a:normAutofit/>
          </a:bodyPr>
          <a:lstStyle/>
          <a:p>
            <a:pPr marL="0" indent="0">
              <a:buNone/>
            </a:pPr>
            <a:r>
              <a:rPr lang="vi-VN" sz="1800" b="1" u="sng" dirty="0">
                <a:latin typeface="+mj-lt"/>
                <a:cs typeface="Times New Roman" panose="02020603050405020304" pitchFamily="18" charset="0"/>
              </a:rPr>
              <a:t>Khái niệm website:</a:t>
            </a:r>
          </a:p>
          <a:p>
            <a:pPr marL="0" indent="0" algn="just">
              <a:buNone/>
            </a:pPr>
            <a:r>
              <a:rPr lang="en-US" sz="1800" dirty="0">
                <a:latin typeface="Times New Roman" pitchFamily="18" charset="0"/>
                <a:cs typeface="Times New Roman" pitchFamily="18" charset="0"/>
              </a:rPr>
              <a:t>Website </a:t>
            </a:r>
            <a:r>
              <a:rPr lang="en-US" sz="1800" dirty="0" err="1">
                <a:latin typeface="Times New Roman" pitchFamily="18" charset="0"/>
                <a:cs typeface="Times New Roman" pitchFamily="18" charset="0"/>
              </a:rPr>
              <a:t>còn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gọi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hợp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bao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gồm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ảnh</a:t>
            </a:r>
            <a:r>
              <a:rPr lang="en-US" sz="1800" dirty="0">
                <a:latin typeface="Times New Roman" pitchFamily="18" charset="0"/>
                <a:cs typeface="Times New Roman" pitchFamily="18" charset="0"/>
              </a:rPr>
              <a:t>, video, flash </a:t>
            </a:r>
            <a:r>
              <a:rPr lang="en-US" sz="1800" dirty="0" err="1">
                <a:latin typeface="Times New Roman" pitchFamily="18" charset="0"/>
                <a:cs typeface="Times New Roman" pitchFamily="18" charset="0"/>
              </a:rPr>
              <a:t>vv</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thường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chỉ</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nằm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miền</a:t>
            </a:r>
            <a:r>
              <a:rPr lang="en-US" sz="1800" dirty="0">
                <a:latin typeface="Times New Roman" pitchFamily="18" charset="0"/>
                <a:cs typeface="Times New Roman" pitchFamily="18" charset="0"/>
              </a:rPr>
              <a:t>( domain name) </a:t>
            </a:r>
            <a:r>
              <a:rPr lang="en-US" sz="1800" dirty="0" err="1">
                <a:latin typeface="Times New Roman" pitchFamily="18" charset="0"/>
                <a:cs typeface="Times New Roman" pitchFamily="18" charset="0"/>
              </a:rPr>
              <a:t>hoặc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miền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phụ</a:t>
            </a:r>
            <a:r>
              <a:rPr lang="en-US" sz="1800" dirty="0">
                <a:latin typeface="Times New Roman" pitchFamily="18" charset="0"/>
                <a:cs typeface="Times New Roman" pitchFamily="18" charset="0"/>
              </a:rPr>
              <a:t> (subdomain). </a:t>
            </a:r>
            <a:r>
              <a:rPr lang="en-US" sz="1800" dirty="0" err="1">
                <a:latin typeface="Times New Roman" pitchFamily="18" charset="0"/>
                <a:cs typeface="Times New Roman" pitchFamily="18" charset="0"/>
              </a:rPr>
              <a:t>Trang</a:t>
            </a:r>
            <a:r>
              <a:rPr lang="en-US" sz="1800" dirty="0">
                <a:latin typeface="Times New Roman" pitchFamily="18" charset="0"/>
                <a:cs typeface="Times New Roman" pitchFamily="18" charset="0"/>
              </a:rPr>
              <a:t> web </a:t>
            </a:r>
            <a:r>
              <a:rPr lang="en-US" sz="1800" dirty="0" err="1">
                <a:latin typeface="Times New Roman" pitchFamily="18" charset="0"/>
                <a:cs typeface="Times New Roman" pitchFamily="18" charset="0"/>
              </a:rPr>
              <a:t>được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lưu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trữ</a:t>
            </a:r>
            <a:r>
              <a:rPr lang="en-US" sz="1800" dirty="0">
                <a:latin typeface="Times New Roman" pitchFamily="18" charset="0"/>
                <a:cs typeface="Times New Roman" pitchFamily="18" charset="0"/>
              </a:rPr>
              <a:t> ( web hosting )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máy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chủ</a:t>
            </a:r>
            <a:r>
              <a:rPr lang="en-US" sz="1800" dirty="0">
                <a:latin typeface="Times New Roman" pitchFamily="18" charset="0"/>
                <a:cs typeface="Times New Roman" pitchFamily="18" charset="0"/>
              </a:rPr>
              <a:t> web ( server web )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truy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thông</a:t>
            </a:r>
            <a:r>
              <a:rPr lang="en-US" sz="1800" dirty="0">
                <a:latin typeface="Times New Roman" pitchFamily="18" charset="0"/>
                <a:cs typeface="Times New Roman" pitchFamily="18" charset="0"/>
              </a:rPr>
              <a:t> qua Internet</a:t>
            </a:r>
            <a:endParaRPr lang="en-US" sz="1800" dirty="0">
              <a:solidFill>
                <a:schemeClr val="bg1"/>
              </a:solidFill>
              <a:latin typeface="Times New Roman" pitchFamily="18" charset="0"/>
              <a:cs typeface="Times New Roman" pitchFamily="18" charset="0"/>
            </a:endParaRPr>
          </a:p>
        </p:txBody>
      </p:sp>
      <p:sp>
        <p:nvSpPr>
          <p:cNvPr id="4" name="Content Placeholder 3"/>
          <p:cNvSpPr>
            <a:spLocks noGrp="1"/>
          </p:cNvSpPr>
          <p:nvPr>
            <p:ph sz="half" idx="2"/>
          </p:nvPr>
        </p:nvSpPr>
        <p:spPr>
          <a:xfrm>
            <a:off x="6103189" y="767751"/>
            <a:ext cx="5334000" cy="6090249"/>
          </a:xfrm>
        </p:spPr>
        <p:txBody>
          <a:bodyPr>
            <a:noAutofit/>
          </a:bodyPr>
          <a:lstStyle/>
          <a:p>
            <a:pPr marL="0" indent="0">
              <a:buNone/>
            </a:pPr>
            <a:r>
              <a:rPr lang="vi-VN" sz="1800" b="1" u="sng" dirty="0">
                <a:latin typeface="+mj-lt"/>
                <a:cs typeface="Times New Roman" panose="02020603050405020304" pitchFamily="18" charset="0"/>
              </a:rPr>
              <a:t>Khái niệm thương mại điện tử:</a:t>
            </a:r>
          </a:p>
          <a:p>
            <a:pPr marL="0" indent="0">
              <a:buNone/>
            </a:pPr>
            <a:r>
              <a:rPr lang="en-US" sz="1800" dirty="0" err="1">
                <a:latin typeface="Times New Roman" pitchFamily="18" charset="0"/>
                <a:cs typeface="Times New Roman" pitchFamily="18" charset="0"/>
              </a:rPr>
              <a:t>Thương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hay </a:t>
            </a:r>
            <a:r>
              <a:rPr lang="en-US" sz="1800" dirty="0" err="1">
                <a:latin typeface="Times New Roman" pitchFamily="18" charset="0"/>
                <a:cs typeface="Times New Roman" pitchFamily="18" charset="0"/>
              </a:rPr>
              <a:t>còn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gọi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e-commerce, e-</a:t>
            </a:r>
            <a:r>
              <a:rPr lang="en-US" sz="1800" dirty="0" err="1">
                <a:latin typeface="Times New Roman" pitchFamily="18" charset="0"/>
                <a:cs typeface="Times New Roman" pitchFamily="18" charset="0"/>
              </a:rPr>
              <a:t>comm</a:t>
            </a:r>
            <a:r>
              <a:rPr lang="en-US" sz="1800" dirty="0">
                <a:latin typeface="Times New Roman" pitchFamily="18" charset="0"/>
                <a:cs typeface="Times New Roman" pitchFamily="18" charset="0"/>
              </a:rPr>
              <a:t> hay EC,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mua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phẩm</a:t>
            </a:r>
            <a:r>
              <a:rPr lang="en-US" sz="1800" dirty="0">
                <a:latin typeface="Times New Roman" pitchFamily="18" charset="0"/>
                <a:cs typeface="Times New Roman" pitchFamily="18" charset="0"/>
              </a:rPr>
              <a:t> hay </a:t>
            </a:r>
            <a:r>
              <a:rPr lang="en-US" sz="1800" dirty="0" err="1">
                <a:latin typeface="Times New Roman" pitchFamily="18" charset="0"/>
                <a:cs typeface="Times New Roman" pitchFamily="18" charset="0"/>
              </a:rPr>
              <a:t>dịch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vụ</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Internet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máy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tính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dựa</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trên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số</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chuyển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tiền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chuỗi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dây</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chuyền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cung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tiếp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thị</a:t>
            </a:r>
            <a:r>
              <a:rPr lang="en-US" sz="1800" dirty="0">
                <a:latin typeface="Times New Roman" pitchFamily="18" charset="0"/>
                <a:cs typeface="Times New Roman" pitchFamily="18" charset="0"/>
              </a:rPr>
              <a:t> Internet, </a:t>
            </a:r>
            <a:r>
              <a:rPr lang="en-US" sz="1800" dirty="0" err="1">
                <a:latin typeface="Times New Roman" pitchFamily="18" charset="0"/>
                <a:cs typeface="Times New Roman" pitchFamily="18" charset="0"/>
              </a:rPr>
              <a:t>quá</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trực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tuyến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đổi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(EDI),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quản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lý</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hàng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tồn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kho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thống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tự</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thập</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dữ</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liệu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Thương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đại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thường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sử</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dụng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mạng</a:t>
            </a:r>
            <a:r>
              <a:rPr lang="en-US" sz="1800" dirty="0">
                <a:latin typeface="Times New Roman" pitchFamily="18" charset="0"/>
                <a:cs typeface="Times New Roman" pitchFamily="18" charset="0"/>
              </a:rPr>
              <a:t> World Wide Web </a:t>
            </a:r>
            <a:r>
              <a:rPr lang="en-US" sz="1800" dirty="0" err="1">
                <a:latin typeface="Times New Roman" pitchFamily="18" charset="0"/>
                <a:cs typeface="Times New Roman" pitchFamily="18" charset="0"/>
              </a:rPr>
              <a:t>là</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điểm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ít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nhất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phải</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trong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chu</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trình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giao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dịch</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mặc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dù</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có</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thể</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bao</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gồm</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một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phạm</a:t>
            </a:r>
            <a:r>
              <a:rPr lang="en-US" sz="1800" dirty="0">
                <a:latin typeface="Times New Roman" pitchFamily="18" charset="0"/>
                <a:cs typeface="Times New Roman" pitchFamily="18" charset="0"/>
              </a:rPr>
              <a:t> vi </a:t>
            </a:r>
            <a:r>
              <a:rPr lang="en-US" sz="1800" dirty="0" err="1">
                <a:latin typeface="Times New Roman" pitchFamily="18" charset="0"/>
                <a:cs typeface="Times New Roman" pitchFamily="18" charset="0"/>
              </a:rPr>
              <a:t>lớn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hơn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về</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mặt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công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nghệ</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email, </a:t>
            </a:r>
            <a:r>
              <a:rPr lang="en-US" sz="1800" dirty="0" err="1">
                <a:latin typeface="Times New Roman" pitchFamily="18" charset="0"/>
                <a:cs typeface="Times New Roman" pitchFamily="18" charset="0"/>
              </a:rPr>
              <a:t>các</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thiết</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bị</a:t>
            </a:r>
            <a:r>
              <a:rPr lang="en-US" sz="1800" dirty="0">
                <a:latin typeface="Times New Roman" pitchFamily="18" charset="0"/>
                <a:cs typeface="Times New Roman" pitchFamily="18" charset="0"/>
              </a:rPr>
              <a:t> di </a:t>
            </a:r>
            <a:r>
              <a:rPr lang="en-US" sz="1800" dirty="0" err="1">
                <a:latin typeface="Times New Roman" pitchFamily="18" charset="0"/>
                <a:cs typeface="Times New Roman" pitchFamily="18" charset="0"/>
              </a:rPr>
              <a:t>động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cũng</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như</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điện</a:t>
            </a:r>
            <a:r>
              <a:rPr lang="en-US" sz="1800" dirty="0">
                <a:latin typeface="Times New Roman" pitchFamily="18" charset="0"/>
                <a:cs typeface="Times New Roman" pitchFamily="18" charset="0"/>
              </a:rPr>
              <a:t> </a:t>
            </a:r>
            <a:r>
              <a:rPr lang="en-US" sz="1800" dirty="0" err="1">
                <a:latin typeface="Times New Roman" pitchFamily="18" charset="0"/>
                <a:cs typeface="Times New Roman" pitchFamily="18" charset="0"/>
              </a:rPr>
              <a:t>thoại</a:t>
            </a:r>
            <a:r>
              <a:rPr lang="en-US" sz="1800" dirty="0">
                <a:latin typeface="Times New Roman" pitchFamily="18" charset="0"/>
                <a:cs typeface="Times New Roman" pitchFamily="18" charset="0"/>
              </a:rPr>
              <a:t>.</a:t>
            </a:r>
            <a:r>
              <a:rPr lang="en-US" sz="1800" dirty="0">
                <a:latin typeface="+mj-lt"/>
                <a:cs typeface="Times New Roman" panose="02020603050405020304" pitchFamily="18" charset="0"/>
              </a:rPr>
              <a:t>	</a:t>
            </a:r>
          </a:p>
        </p:txBody>
      </p:sp>
    </p:spTree>
    <p:extLst>
      <p:ext uri="{BB962C8B-B14F-4D97-AF65-F5344CB8AC3E}">
        <p14:creationId xmlns:p14="http://schemas.microsoft.com/office/powerpoint/2010/main" val="28676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arn(inVertical)">
                                      <p:cBhvr>
                                        <p:cTn id="15" dur="500"/>
                                        <p:tgtEl>
                                          <p:spTgt spid="4">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barn(inVertical)">
                                      <p:cBhvr>
                                        <p:cTn id="1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TM04033919[[fn=Circuit]]</Template>
  <TotalTime>161</TotalTime>
  <Words>4362</Words>
  <Application>Microsoft Office PowerPoint</Application>
  <PresentationFormat>Widescreen</PresentationFormat>
  <Paragraphs>186</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Times New Roman</vt:lpstr>
      <vt:lpstr>Tw Cen MT</vt:lpstr>
      <vt:lpstr>Circuit</vt:lpstr>
      <vt:lpstr>Website  thương mại điện tử</vt:lpstr>
      <vt:lpstr>LỜI NÓI ĐẦU</vt:lpstr>
      <vt:lpstr>MỤC LỤC</vt:lpstr>
      <vt:lpstr>Chương I: Phân tích yêu cầu bài toán</vt:lpstr>
      <vt:lpstr>Chương I: Phân tích yêu cầu bài toán</vt:lpstr>
      <vt:lpstr>Chương I: Phân tích yêu cầu bài toán</vt:lpstr>
      <vt:lpstr>Chương I: Phân tích yêu cầu bài toán</vt:lpstr>
      <vt:lpstr>Chương I: Phân tích yêu cầu bài toán</vt:lpstr>
      <vt:lpstr>Chương II: Giới thiệu chung</vt:lpstr>
      <vt:lpstr>Chương II: Giới thiệu chung</vt:lpstr>
      <vt:lpstr>Chương II: Giới thiệu chung</vt:lpstr>
      <vt:lpstr>Chương II: Giới thiệu chung</vt:lpstr>
      <vt:lpstr>Chương II: Giới thiệu chung</vt:lpstr>
      <vt:lpstr>Chương II: Giới thiệu chung</vt:lpstr>
      <vt:lpstr>Chương II: Giới thiệu chung</vt:lpstr>
      <vt:lpstr>Chương II: Giới thiệu chung</vt:lpstr>
      <vt:lpstr>Chương III: Phân tích và thiết kế hệ Thống 1, Các chức năng chính của website   Phía người dùng</vt:lpstr>
      <vt:lpstr>Chương III: Phân tích và thiết kế hệ Thống 1, Các chức năng chính của website   Phía người quản trị</vt:lpstr>
      <vt:lpstr>Chương III: Phân tích và thiết kế hệ Thống 2, Các trang website chính</vt:lpstr>
      <vt:lpstr>Chương III: Phân tích và thiết kế hệ Thống 3, Sơ đồ hoạt động của hệ thống</vt:lpstr>
      <vt:lpstr>Chương III: Phân tích và thiết kế hệ Thống 4, Sơ đồ Phân Cấp chức năng</vt:lpstr>
      <vt:lpstr>Chương III: Phân tích và thiết kế hệ Thống 5, Sơ đồ dữ liệu mức khung cảnh</vt:lpstr>
      <vt:lpstr>Chương III: Phân tích và thiết kế hệ Thống 7, Phân tích cơ sở dữ liệu</vt:lpstr>
      <vt:lpstr>Chương IV: Cài đặt hệ Thống Giao diện trang chủ</vt:lpstr>
      <vt:lpstr>Chương IV: Cài đặt hệ Thống Giao diện Danh sách Tour</vt:lpstr>
      <vt:lpstr>Chương IV: Cài đặt hệ Thống Giao diện Chi tiết Tour</vt:lpstr>
      <vt:lpstr>Chương IV: Cài đặt hệ Thống Giao diện Giới Thiệu</vt:lpstr>
      <vt:lpstr>Chương IV: Cài đặt hệ Thống Giao diện Liên Hệ</vt:lpstr>
      <vt:lpstr>Chương IV: Cài đặt hệ Thống Giao diện Đăng  nhập admin</vt:lpstr>
      <vt:lpstr>Chương IV: Cài đặt hệ Thống Giao diện Trang chủ admin</vt:lpstr>
      <vt:lpstr>Chương IV: Cài đặt hệ Thống Giao diện danh sách hóa đơn</vt:lpstr>
      <vt:lpstr>Chương IV: Cài đặt hệ Thống Giao diện chi tiết hóa đơn</vt:lpstr>
      <vt:lpstr>Chương IV: Cài đặt hệ Thống Giao diện danh sách phản hồi</vt:lpstr>
      <vt:lpstr>Chương IV: Cài đặt hệ Thống Giao diện đăng kí tin</vt:lpstr>
      <vt:lpstr>Chương IV: Cài đặt hệ Thống Giao diện thêm tour du lịch</vt:lpstr>
      <vt:lpstr>Chương IV: Cài đặt hệ Thống Giao diện sửa tour du lịch</vt:lpstr>
      <vt:lpstr>Chương IV: Cài đặt hệ Thống Giao diện danh sách tour du lịch</vt:lpstr>
      <vt:lpstr>Chương IV: Cài đặt hệ Thống Giao diện chi tiết tour du lịch</vt:lpstr>
      <vt:lpstr>Chương V: Tổng kết 1, Kết quả cài đặt và hướng phát triển</vt:lpstr>
      <vt:lpstr>Cám ơn thầy cô và các bạn đã lắng nghe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thương mại điện tử</dc:title>
  <dc:creator>Đạt Quốc</dc:creator>
  <cp:lastModifiedBy>Minh Nguyen</cp:lastModifiedBy>
  <cp:revision>40</cp:revision>
  <dcterms:created xsi:type="dcterms:W3CDTF">2018-10-24T02:42:59Z</dcterms:created>
  <dcterms:modified xsi:type="dcterms:W3CDTF">2021-05-29T13:08:09Z</dcterms:modified>
</cp:coreProperties>
</file>